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</p:sldIdLst>
  <p:sldSz cx="18288000" cy="10287000"/>
  <p:notesSz cx="6858000" cy="9144000"/>
  <p:embeddedFontLst>
    <p:embeddedFont>
      <p:font typeface="Montserrat Semi-Bold" charset="1" panose="00000700000000000000"/>
      <p:regular r:id="rId39"/>
    </p:embeddedFont>
    <p:embeddedFont>
      <p:font typeface="DM Sans Bold" charset="1" panose="00000000000000000000"/>
      <p:regular r:id="rId40"/>
    </p:embeddedFont>
    <p:embeddedFont>
      <p:font typeface="Raleway Italics" charset="1" panose="00000000000000000000"/>
      <p:regular r:id="rId41"/>
    </p:embeddedFont>
    <p:embeddedFont>
      <p:font typeface="Montserrat Heavy" charset="1" panose="00000A00000000000000"/>
      <p:regular r:id="rId42"/>
    </p:embeddedFont>
    <p:embeddedFont>
      <p:font typeface="Almarai Bold" charset="1" panose="00000000000000000000"/>
      <p:regular r:id="rId43"/>
    </p:embeddedFont>
    <p:embeddedFont>
      <p:font typeface="Mokoto" charset="1" panose="00000000000000000000"/>
      <p:regular r:id="rId44"/>
    </p:embeddedFont>
    <p:embeddedFont>
      <p:font typeface="Raleway" charset="1" panose="00000000000000000000"/>
      <p:regular r:id="rId45"/>
    </p:embeddedFont>
    <p:embeddedFont>
      <p:font typeface="Montserrat Bold" charset="1" panose="00000800000000000000"/>
      <p:regular r:id="rId46"/>
    </p:embeddedFont>
    <p:embeddedFont>
      <p:font typeface="Raleway Bold" charset="1" panose="00000000000000000000"/>
      <p:regular r:id="rId4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44" Target="fonts/font44.fntdata" Type="http://schemas.openxmlformats.org/officeDocument/2006/relationships/font"/><Relationship Id="rId45" Target="fonts/font45.fntdata" Type="http://schemas.openxmlformats.org/officeDocument/2006/relationships/font"/><Relationship Id="rId46" Target="fonts/font46.fntdata" Type="http://schemas.openxmlformats.org/officeDocument/2006/relationships/font"/><Relationship Id="rId47" Target="fonts/font47.fntdata" Type="http://schemas.openxmlformats.org/officeDocument/2006/relationships/font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11.png" Type="http://schemas.openxmlformats.org/officeDocument/2006/relationships/image"/><Relationship Id="rId6" Target="../media/image12.svg" Type="http://schemas.openxmlformats.org/officeDocument/2006/relationships/image"/><Relationship Id="rId7" Target="../media/image22.png" Type="http://schemas.openxmlformats.org/officeDocument/2006/relationships/image"/><Relationship Id="rId8" Target="../media/image23.png" Type="http://schemas.openxmlformats.org/officeDocument/2006/relationships/image"/><Relationship Id="rId9" Target="../media/image24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24.png" Type="http://schemas.openxmlformats.org/officeDocument/2006/relationships/image"/><Relationship Id="rId6" Target="../media/image25.png" Type="http://schemas.openxmlformats.org/officeDocument/2006/relationships/image"/><Relationship Id="rId7" Target="../media/image26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25.png" Type="http://schemas.openxmlformats.org/officeDocument/2006/relationships/image"/><Relationship Id="rId6" Target="../media/image26.svg" Type="http://schemas.openxmlformats.org/officeDocument/2006/relationships/image"/><Relationship Id="rId7" Target="../media/image23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25.png" Type="http://schemas.openxmlformats.org/officeDocument/2006/relationships/image"/><Relationship Id="rId6" Target="../media/image26.svg" Type="http://schemas.openxmlformats.org/officeDocument/2006/relationships/image"/><Relationship Id="rId7" Target="../media/image22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0.svg" Type="http://schemas.openxmlformats.org/officeDocument/2006/relationships/image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11.png" Type="http://schemas.openxmlformats.org/officeDocument/2006/relationships/image"/><Relationship Id="rId6" Target="../media/image12.svg" Type="http://schemas.openxmlformats.org/officeDocument/2006/relationships/image"/><Relationship Id="rId7" Target="../media/image27.png" Type="http://schemas.openxmlformats.org/officeDocument/2006/relationships/image"/><Relationship Id="rId8" Target="../media/image28.svg" Type="http://schemas.openxmlformats.org/officeDocument/2006/relationships/image"/><Relationship Id="rId9" Target="../media/image29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1.jpeg" Type="http://schemas.openxmlformats.org/officeDocument/2006/relationships/image"/><Relationship Id="rId4" Target="../media/image32.jpeg" Type="http://schemas.openxmlformats.org/officeDocument/2006/relationships/image"/><Relationship Id="rId5" Target="../media/image33.jpeg" Type="http://schemas.openxmlformats.org/officeDocument/2006/relationships/image"/><Relationship Id="rId6" Target="../media/image34.png" Type="http://schemas.openxmlformats.org/officeDocument/2006/relationships/image"/><Relationship Id="rId7" Target="../media/image35.svg" Type="http://schemas.openxmlformats.org/officeDocument/2006/relationships/image"/><Relationship Id="rId8" Target="../media/image36.png" Type="http://schemas.openxmlformats.org/officeDocument/2006/relationships/image"/><Relationship Id="rId9" Target="../media/image37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25.png" Type="http://schemas.openxmlformats.org/officeDocument/2006/relationships/image"/><Relationship Id="rId6" Target="../media/image26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11.png" Type="http://schemas.openxmlformats.org/officeDocument/2006/relationships/image"/><Relationship Id="rId6" Target="../media/image12.svg" Type="http://schemas.openxmlformats.org/officeDocument/2006/relationships/image"/><Relationship Id="rId7" Target="../media/image38.png" Type="http://schemas.openxmlformats.org/officeDocument/2006/relationships/image"/><Relationship Id="rId8" Target="../media/image39.png" Type="http://schemas.openxmlformats.org/officeDocument/2006/relationships/image"/><Relationship Id="rId9" Target="../media/image40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4.png" Type="http://schemas.openxmlformats.org/officeDocument/2006/relationships/image"/><Relationship Id="rId4" Target="../media/image35.svg" Type="http://schemas.openxmlformats.org/officeDocument/2006/relationships/image"/><Relationship Id="rId5" Target="../media/image41.jpeg" Type="http://schemas.openxmlformats.org/officeDocument/2006/relationships/image"/><Relationship Id="rId6" Target="../media/image42.jpeg" Type="http://schemas.openxmlformats.org/officeDocument/2006/relationships/image"/><Relationship Id="rId7" Target="../media/image43.jpeg" Type="http://schemas.openxmlformats.org/officeDocument/2006/relationships/image"/><Relationship Id="rId8" Target="../media/image44.png" Type="http://schemas.openxmlformats.org/officeDocument/2006/relationships/image"/><Relationship Id="rId9" Target="../media/image45.sv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4.png" Type="http://schemas.openxmlformats.org/officeDocument/2006/relationships/image"/><Relationship Id="rId4" Target="../media/image35.svg" Type="http://schemas.openxmlformats.org/officeDocument/2006/relationships/image"/><Relationship Id="rId5" Target="../media/image46.jpeg" Type="http://schemas.openxmlformats.org/officeDocument/2006/relationships/image"/><Relationship Id="rId6" Target="../media/image44.png" Type="http://schemas.openxmlformats.org/officeDocument/2006/relationships/image"/><Relationship Id="rId7" Target="../media/image45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5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4.png" Type="http://schemas.openxmlformats.org/officeDocument/2006/relationships/image"/><Relationship Id="rId4" Target="../media/image35.svg" Type="http://schemas.openxmlformats.org/officeDocument/2006/relationships/image"/><Relationship Id="rId5" Target="../media/image47.jpeg" Type="http://schemas.openxmlformats.org/officeDocument/2006/relationships/image"/><Relationship Id="rId6" Target="../media/image44.png" Type="http://schemas.openxmlformats.org/officeDocument/2006/relationships/image"/><Relationship Id="rId7" Target="../media/image45.sv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48.jpeg" Type="http://schemas.openxmlformats.org/officeDocument/2006/relationships/image"/><Relationship Id="rId4" Target="../media/image49.png" Type="http://schemas.openxmlformats.org/officeDocument/2006/relationships/image"/><Relationship Id="rId5" Target="../media/image50.jpeg" Type="http://schemas.openxmlformats.org/officeDocument/2006/relationships/image"/><Relationship Id="rId6" Target="../media/image36.png" Type="http://schemas.openxmlformats.org/officeDocument/2006/relationships/image"/><Relationship Id="rId7" Target="../media/image37.svg" Type="http://schemas.openxmlformats.org/officeDocument/2006/relationships/image"/><Relationship Id="rId8" Target="../media/image51.png" Type="http://schemas.openxmlformats.org/officeDocument/2006/relationships/image"/><Relationship Id="rId9" Target="../media/image52.sv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53.jpeg" Type="http://schemas.openxmlformats.org/officeDocument/2006/relationships/image"/><Relationship Id="rId4" Target="../media/image44.png" Type="http://schemas.openxmlformats.org/officeDocument/2006/relationships/image"/><Relationship Id="rId5" Target="../media/image45.svg" Type="http://schemas.openxmlformats.org/officeDocument/2006/relationships/image"/><Relationship Id="rId6" Target="../media/image51.png" Type="http://schemas.openxmlformats.org/officeDocument/2006/relationships/image"/><Relationship Id="rId7" Target="../media/image52.sv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54.jpeg" Type="http://schemas.openxmlformats.org/officeDocument/2006/relationships/image"/><Relationship Id="rId4" Target="../media/image44.png" Type="http://schemas.openxmlformats.org/officeDocument/2006/relationships/image"/><Relationship Id="rId5" Target="../media/image45.svg" Type="http://schemas.openxmlformats.org/officeDocument/2006/relationships/image"/><Relationship Id="rId6" Target="../media/image51.png" Type="http://schemas.openxmlformats.org/officeDocument/2006/relationships/image"/><Relationship Id="rId7" Target="../media/image52.sv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55.jpeg" Type="http://schemas.openxmlformats.org/officeDocument/2006/relationships/image"/><Relationship Id="rId4" Target="../media/image44.png" Type="http://schemas.openxmlformats.org/officeDocument/2006/relationships/image"/><Relationship Id="rId5" Target="../media/image45.svg" Type="http://schemas.openxmlformats.org/officeDocument/2006/relationships/image"/><Relationship Id="rId6" Target="../media/image51.png" Type="http://schemas.openxmlformats.org/officeDocument/2006/relationships/image"/><Relationship Id="rId7" Target="../media/image52.sv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56.jpeg" Type="http://schemas.openxmlformats.org/officeDocument/2006/relationships/image"/><Relationship Id="rId4" Target="../media/image57.jpeg" Type="http://schemas.openxmlformats.org/officeDocument/2006/relationships/image"/><Relationship Id="rId5" Target="../media/image36.png" Type="http://schemas.openxmlformats.org/officeDocument/2006/relationships/image"/><Relationship Id="rId6" Target="../media/image37.svg" Type="http://schemas.openxmlformats.org/officeDocument/2006/relationships/image"/><Relationship Id="rId7" Target="../media/image58.png" Type="http://schemas.openxmlformats.org/officeDocument/2006/relationships/image"/><Relationship Id="rId8" Target="../media/image59.sv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25.png" Type="http://schemas.openxmlformats.org/officeDocument/2006/relationships/image"/><Relationship Id="rId6" Target="../media/image26.svg" Type="http://schemas.openxmlformats.org/officeDocument/2006/relationships/image"/><Relationship Id="rId7" Target="../media/image60.jpe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61.jpeg" Type="http://schemas.openxmlformats.org/officeDocument/2006/relationships/image"/><Relationship Id="rId4" Target="../media/image44.png" Type="http://schemas.openxmlformats.org/officeDocument/2006/relationships/image"/><Relationship Id="rId5" Target="../media/image45.svg" Type="http://schemas.openxmlformats.org/officeDocument/2006/relationships/image"/><Relationship Id="rId6" Target="../media/image58.png" Type="http://schemas.openxmlformats.org/officeDocument/2006/relationships/image"/><Relationship Id="rId7" Target="../media/image59.sv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62.jpeg" Type="http://schemas.openxmlformats.org/officeDocument/2006/relationships/image"/><Relationship Id="rId4" Target="../media/image44.png" Type="http://schemas.openxmlformats.org/officeDocument/2006/relationships/image"/><Relationship Id="rId5" Target="../media/image45.svg" Type="http://schemas.openxmlformats.org/officeDocument/2006/relationships/image"/><Relationship Id="rId6" Target="../media/image58.png" Type="http://schemas.openxmlformats.org/officeDocument/2006/relationships/image"/><Relationship Id="rId7" Target="../media/image59.sv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3.png" Type="http://schemas.openxmlformats.org/officeDocument/2006/relationships/image"/><Relationship Id="rId3" Target="../media/image2.png" Type="http://schemas.openxmlformats.org/officeDocument/2006/relationships/image"/><Relationship Id="rId4" Target="../media/image64.png" Type="http://schemas.openxmlformats.org/officeDocument/2006/relationships/image"/><Relationship Id="rId5" Target="../media/image65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6.jpe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66.jpe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25.png" Type="http://schemas.openxmlformats.org/officeDocument/2006/relationships/image"/><Relationship Id="rId6" Target="../media/image26.sv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25.png" Type="http://schemas.openxmlformats.org/officeDocument/2006/relationships/image"/><Relationship Id="rId6" Target="../media/image26.sv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6.jpe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9.pn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0.jpeg" Type="http://schemas.openxmlformats.org/officeDocument/2006/relationships/image"/><Relationship Id="rId5" Target="../media/image7.png" Type="http://schemas.openxmlformats.org/officeDocument/2006/relationships/image"/><Relationship Id="rId6" Target="../media/image8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11.png" Type="http://schemas.openxmlformats.org/officeDocument/2006/relationships/image"/><Relationship Id="rId6" Target="../media/image12.svg" Type="http://schemas.openxmlformats.org/officeDocument/2006/relationships/image"/><Relationship Id="rId7" Target="../media/image13.jpeg" Type="http://schemas.openxmlformats.org/officeDocument/2006/relationships/image"/><Relationship Id="rId8" Target="../media/image14.jpeg" Type="http://schemas.openxmlformats.org/officeDocument/2006/relationships/image"/><Relationship Id="rId9" Target="../media/image15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11.png" Type="http://schemas.openxmlformats.org/officeDocument/2006/relationships/image"/><Relationship Id="rId6" Target="../media/image12.svg" Type="http://schemas.openxmlformats.org/officeDocument/2006/relationships/image"/><Relationship Id="rId7" Target="../media/image16.jpeg" Type="http://schemas.openxmlformats.org/officeDocument/2006/relationships/image"/><Relationship Id="rId8" Target="../media/image17.jpeg" Type="http://schemas.openxmlformats.org/officeDocument/2006/relationships/image"/><Relationship Id="rId9" Target="../media/image18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11.png" Type="http://schemas.openxmlformats.org/officeDocument/2006/relationships/image"/><Relationship Id="rId6" Target="../media/image12.svg" Type="http://schemas.openxmlformats.org/officeDocument/2006/relationships/image"/><Relationship Id="rId7" Target="../media/image19.jpeg" Type="http://schemas.openxmlformats.org/officeDocument/2006/relationships/image"/><Relationship Id="rId8" Target="../media/image20.jpeg" Type="http://schemas.openxmlformats.org/officeDocument/2006/relationships/image"/><Relationship Id="rId9" Target="../media/image21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3" t="0" r="-223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1756814" y="-403607"/>
            <a:ext cx="6531186" cy="11641778"/>
            <a:chOff x="0" y="0"/>
            <a:chExt cx="1720148" cy="306614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720148" cy="3066147"/>
            </a:xfrm>
            <a:custGeom>
              <a:avLst/>
              <a:gdLst/>
              <a:ahLst/>
              <a:cxnLst/>
              <a:rect r="r" b="b" t="t" l="l"/>
              <a:pathLst>
                <a:path h="3066147" w="1720148">
                  <a:moveTo>
                    <a:pt x="0" y="0"/>
                  </a:moveTo>
                  <a:lnTo>
                    <a:pt x="1720148" y="0"/>
                  </a:lnTo>
                  <a:lnTo>
                    <a:pt x="1720148" y="3066147"/>
                  </a:lnTo>
                  <a:lnTo>
                    <a:pt x="0" y="3066147"/>
                  </a:ln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0"/>
                  </a:srgbClr>
                </a:gs>
                <a:gs pos="100000">
                  <a:srgbClr val="000000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1720148" cy="31042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83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674092">
            <a:off x="-3513169" y="8339629"/>
            <a:ext cx="19149891" cy="6989710"/>
          </a:xfrm>
          <a:custGeom>
            <a:avLst/>
            <a:gdLst/>
            <a:ahLst/>
            <a:cxnLst/>
            <a:rect r="r" b="b" t="t" l="l"/>
            <a:pathLst>
              <a:path h="6989710" w="19149891">
                <a:moveTo>
                  <a:pt x="0" y="0"/>
                </a:moveTo>
                <a:lnTo>
                  <a:pt x="19149891" y="0"/>
                </a:lnTo>
                <a:lnTo>
                  <a:pt x="19149891" y="6989710"/>
                </a:lnTo>
                <a:lnTo>
                  <a:pt x="0" y="69897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true" rot="828919">
            <a:off x="1076036" y="-4819412"/>
            <a:ext cx="19149891" cy="6989710"/>
          </a:xfrm>
          <a:custGeom>
            <a:avLst/>
            <a:gdLst/>
            <a:ahLst/>
            <a:cxnLst/>
            <a:rect r="r" b="b" t="t" l="l"/>
            <a:pathLst>
              <a:path h="6989710" w="19149891">
                <a:moveTo>
                  <a:pt x="19149891" y="6989710"/>
                </a:moveTo>
                <a:lnTo>
                  <a:pt x="0" y="6989710"/>
                </a:lnTo>
                <a:lnTo>
                  <a:pt x="0" y="0"/>
                </a:lnTo>
                <a:lnTo>
                  <a:pt x="19149891" y="0"/>
                </a:lnTo>
                <a:lnTo>
                  <a:pt x="19149891" y="6989710"/>
                </a:lnTo>
                <a:close/>
              </a:path>
            </a:pathLst>
          </a:custGeom>
          <a:blipFill>
            <a:blip r:embed="rId3">
              <a:alphaModFix amt="43000"/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143264" y="1285875"/>
            <a:ext cx="10191819" cy="40945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509"/>
              </a:lnSpc>
            </a:pPr>
          </a:p>
          <a:p>
            <a:pPr algn="l">
              <a:lnSpc>
                <a:spcPts val="10509"/>
              </a:lnSpc>
            </a:pPr>
            <a:r>
              <a:rPr lang="en-US" sz="11062" b="true">
                <a:solidFill>
                  <a:srgbClr val="FFFFFF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Smart Traffic Management 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2706272" y="8711057"/>
            <a:ext cx="3427871" cy="787875"/>
            <a:chOff x="0" y="0"/>
            <a:chExt cx="4570495" cy="1050500"/>
          </a:xfrm>
        </p:grpSpPr>
        <p:grpSp>
          <p:nvGrpSpPr>
            <p:cNvPr name="Group 10" id="10"/>
            <p:cNvGrpSpPr/>
            <p:nvPr/>
          </p:nvGrpSpPr>
          <p:grpSpPr>
            <a:xfrm rot="0">
              <a:off x="0" y="0"/>
              <a:ext cx="4570495" cy="1050500"/>
              <a:chOff x="0" y="0"/>
              <a:chExt cx="1768157" cy="406400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1768157" cy="406400"/>
              </a:xfrm>
              <a:custGeom>
                <a:avLst/>
                <a:gdLst/>
                <a:ahLst/>
                <a:cxnLst/>
                <a:rect r="r" b="b" t="t" l="l"/>
                <a:pathLst>
                  <a:path h="406400" w="1768157">
                    <a:moveTo>
                      <a:pt x="1564957" y="0"/>
                    </a:moveTo>
                    <a:cubicBezTo>
                      <a:pt x="1677182" y="0"/>
                      <a:pt x="1768157" y="90976"/>
                      <a:pt x="1768157" y="203200"/>
                    </a:cubicBezTo>
                    <a:cubicBezTo>
                      <a:pt x="1768157" y="315424"/>
                      <a:pt x="1677182" y="406400"/>
                      <a:pt x="1564957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032A64">
                      <a:alpha val="100000"/>
                    </a:srgbClr>
                  </a:gs>
                  <a:gs pos="100000">
                    <a:srgbClr val="414C94">
                      <a:alpha val="100000"/>
                    </a:srgbClr>
                  </a:gs>
                </a:gsLst>
                <a:lin ang="0"/>
              </a:gradFill>
              <a:ln w="38100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-38100"/>
                <a:ext cx="1768157" cy="444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083"/>
                  </a:lnSpc>
                </a:pPr>
              </a:p>
            </p:txBody>
          </p:sp>
        </p:grpSp>
        <p:sp>
          <p:nvSpPr>
            <p:cNvPr name="Freeform 13" id="13"/>
            <p:cNvSpPr/>
            <p:nvPr/>
          </p:nvSpPr>
          <p:spPr>
            <a:xfrm flipH="false" flipV="false" rot="0">
              <a:off x="3105087" y="435703"/>
              <a:ext cx="492779" cy="232950"/>
            </a:xfrm>
            <a:custGeom>
              <a:avLst/>
              <a:gdLst/>
              <a:ahLst/>
              <a:cxnLst/>
              <a:rect r="r" b="b" t="t" l="l"/>
              <a:pathLst>
                <a:path h="232950" w="492779">
                  <a:moveTo>
                    <a:pt x="0" y="0"/>
                  </a:moveTo>
                  <a:lnTo>
                    <a:pt x="492780" y="0"/>
                  </a:lnTo>
                  <a:lnTo>
                    <a:pt x="492780" y="232950"/>
                  </a:lnTo>
                  <a:lnTo>
                    <a:pt x="0" y="2329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4" id="14"/>
            <p:cNvSpPr txBox="true"/>
            <p:nvPr/>
          </p:nvSpPr>
          <p:spPr>
            <a:xfrm rot="0">
              <a:off x="799410" y="397587"/>
              <a:ext cx="2025319" cy="35680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897"/>
                </a:lnSpc>
              </a:pPr>
              <a:r>
                <a:rPr lang="en-US" sz="1997" b="true">
                  <a:solidFill>
                    <a:srgbClr val="FFFFF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next slide</a:t>
              </a: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143264" y="7068388"/>
            <a:ext cx="10517221" cy="4832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7"/>
              </a:lnSpc>
            </a:pPr>
            <a:r>
              <a:rPr lang="en-US" sz="3682" i="true">
                <a:solidFill>
                  <a:srgbClr val="FFFFFF"/>
                </a:solidFill>
                <a:latin typeface="Raleway Italics"/>
                <a:ea typeface="Raleway Italics"/>
                <a:cs typeface="Raleway Italics"/>
                <a:sym typeface="Raleway Italics"/>
              </a:rPr>
              <a:t>Leveraging IoT and AI for Optimized Traffic Flow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143264" y="5332402"/>
            <a:ext cx="6446370" cy="9710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26"/>
              </a:lnSpc>
            </a:pPr>
            <a:r>
              <a:rPr lang="en-US" sz="7501" b="true">
                <a:solidFill>
                  <a:srgbClr val="36E9FD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System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32A64">
                <a:alpha val="100000"/>
              </a:srgbClr>
            </a:gs>
            <a:gs pos="100000">
              <a:srgbClr val="414C94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314761">
            <a:off x="5680419" y="6404287"/>
            <a:ext cx="19149891" cy="6989710"/>
          </a:xfrm>
          <a:custGeom>
            <a:avLst/>
            <a:gdLst/>
            <a:ahLst/>
            <a:cxnLst/>
            <a:rect r="r" b="b" t="t" l="l"/>
            <a:pathLst>
              <a:path h="6989710" w="19149891">
                <a:moveTo>
                  <a:pt x="0" y="0"/>
                </a:moveTo>
                <a:lnTo>
                  <a:pt x="19149891" y="0"/>
                </a:lnTo>
                <a:lnTo>
                  <a:pt x="19149891" y="6989711"/>
                </a:lnTo>
                <a:lnTo>
                  <a:pt x="0" y="69897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0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1572293">
            <a:off x="3960635" y="-5525403"/>
            <a:ext cx="19149891" cy="6989710"/>
          </a:xfrm>
          <a:custGeom>
            <a:avLst/>
            <a:gdLst/>
            <a:ahLst/>
            <a:cxnLst/>
            <a:rect r="r" b="b" t="t" l="l"/>
            <a:pathLst>
              <a:path h="6989710" w="19149891">
                <a:moveTo>
                  <a:pt x="0" y="6989711"/>
                </a:moveTo>
                <a:lnTo>
                  <a:pt x="19149891" y="6989711"/>
                </a:lnTo>
                <a:lnTo>
                  <a:pt x="19149891" y="0"/>
                </a:lnTo>
                <a:lnTo>
                  <a:pt x="0" y="0"/>
                </a:lnTo>
                <a:lnTo>
                  <a:pt x="0" y="6989711"/>
                </a:lnTo>
                <a:close/>
              </a:path>
            </a:pathLst>
          </a:custGeom>
          <a:blipFill>
            <a:blip r:embed="rId2">
              <a:alphaModFix amt="80000"/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7471201" y="8470425"/>
            <a:ext cx="3427871" cy="787875"/>
            <a:chOff x="0" y="0"/>
            <a:chExt cx="1768157" cy="4064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768157" cy="406400"/>
            </a:xfrm>
            <a:custGeom>
              <a:avLst/>
              <a:gdLst/>
              <a:ahLst/>
              <a:cxnLst/>
              <a:rect r="r" b="b" t="t" l="l"/>
              <a:pathLst>
                <a:path h="406400" w="1768157">
                  <a:moveTo>
                    <a:pt x="1564957" y="0"/>
                  </a:moveTo>
                  <a:cubicBezTo>
                    <a:pt x="1677182" y="0"/>
                    <a:pt x="1768157" y="90976"/>
                    <a:pt x="1768157" y="203200"/>
                  </a:cubicBezTo>
                  <a:cubicBezTo>
                    <a:pt x="1768157" y="315424"/>
                    <a:pt x="1677182" y="406400"/>
                    <a:pt x="1564957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32A64">
                    <a:alpha val="100000"/>
                  </a:srgbClr>
                </a:gs>
                <a:gs pos="100000">
                  <a:srgbClr val="414C94">
                    <a:alpha val="100000"/>
                  </a:srgbClr>
                </a:gs>
              </a:gsLst>
              <a:lin ang="0"/>
            </a:gra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1768157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83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9800017" y="8797202"/>
            <a:ext cx="369584" cy="174713"/>
          </a:xfrm>
          <a:custGeom>
            <a:avLst/>
            <a:gdLst/>
            <a:ahLst/>
            <a:cxnLst/>
            <a:rect r="r" b="b" t="t" l="l"/>
            <a:pathLst>
              <a:path h="174713" w="369584">
                <a:moveTo>
                  <a:pt x="0" y="0"/>
                </a:moveTo>
                <a:lnTo>
                  <a:pt x="369584" y="0"/>
                </a:lnTo>
                <a:lnTo>
                  <a:pt x="369584" y="174713"/>
                </a:lnTo>
                <a:lnTo>
                  <a:pt x="0" y="17471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156940" y="5882848"/>
            <a:ext cx="4167054" cy="957772"/>
            <a:chOff x="0" y="0"/>
            <a:chExt cx="1768157" cy="4064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768157" cy="406400"/>
            </a:xfrm>
            <a:custGeom>
              <a:avLst/>
              <a:gdLst/>
              <a:ahLst/>
              <a:cxnLst/>
              <a:rect r="r" b="b" t="t" l="l"/>
              <a:pathLst>
                <a:path h="406400" w="1768157">
                  <a:moveTo>
                    <a:pt x="1564957" y="0"/>
                  </a:moveTo>
                  <a:cubicBezTo>
                    <a:pt x="1677182" y="0"/>
                    <a:pt x="1768157" y="90976"/>
                    <a:pt x="1768157" y="203200"/>
                  </a:cubicBezTo>
                  <a:cubicBezTo>
                    <a:pt x="1768157" y="315424"/>
                    <a:pt x="1677182" y="406400"/>
                    <a:pt x="1564957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32A64">
                    <a:alpha val="100000"/>
                  </a:srgbClr>
                </a:gs>
                <a:gs pos="100000">
                  <a:srgbClr val="414C94">
                    <a:alpha val="100000"/>
                  </a:srgbClr>
                </a:gs>
              </a:gsLst>
              <a:lin ang="0"/>
            </a:gra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768157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83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6475393" y="5894505"/>
            <a:ext cx="5223064" cy="957772"/>
            <a:chOff x="0" y="0"/>
            <a:chExt cx="2216242" cy="4064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216242" cy="406400"/>
            </a:xfrm>
            <a:custGeom>
              <a:avLst/>
              <a:gdLst/>
              <a:ahLst/>
              <a:cxnLst/>
              <a:rect r="r" b="b" t="t" l="l"/>
              <a:pathLst>
                <a:path h="406400" w="2216242">
                  <a:moveTo>
                    <a:pt x="2013042" y="0"/>
                  </a:moveTo>
                  <a:cubicBezTo>
                    <a:pt x="2125266" y="0"/>
                    <a:pt x="2216242" y="90976"/>
                    <a:pt x="2216242" y="203200"/>
                  </a:cubicBezTo>
                  <a:cubicBezTo>
                    <a:pt x="2216242" y="315424"/>
                    <a:pt x="2125266" y="406400"/>
                    <a:pt x="2013042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32A64">
                    <a:alpha val="100000"/>
                  </a:srgbClr>
                </a:gs>
                <a:gs pos="100000">
                  <a:srgbClr val="414C94">
                    <a:alpha val="100000"/>
                  </a:srgbClr>
                </a:gs>
              </a:gsLst>
              <a:lin ang="0"/>
            </a:gra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2216242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83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2706453" y="5862059"/>
            <a:ext cx="4424607" cy="957772"/>
            <a:chOff x="0" y="0"/>
            <a:chExt cx="1877442" cy="4064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877442" cy="406400"/>
            </a:xfrm>
            <a:custGeom>
              <a:avLst/>
              <a:gdLst/>
              <a:ahLst/>
              <a:cxnLst/>
              <a:rect r="r" b="b" t="t" l="l"/>
              <a:pathLst>
                <a:path h="406400" w="1877442">
                  <a:moveTo>
                    <a:pt x="1674242" y="0"/>
                  </a:moveTo>
                  <a:cubicBezTo>
                    <a:pt x="1786466" y="0"/>
                    <a:pt x="1877442" y="90976"/>
                    <a:pt x="1877442" y="203200"/>
                  </a:cubicBezTo>
                  <a:cubicBezTo>
                    <a:pt x="1877442" y="315424"/>
                    <a:pt x="1786466" y="406400"/>
                    <a:pt x="1674242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32A64">
                    <a:alpha val="100000"/>
                  </a:srgbClr>
                </a:gs>
                <a:gs pos="100000">
                  <a:srgbClr val="414C94">
                    <a:alpha val="100000"/>
                  </a:srgbClr>
                </a:gs>
              </a:gsLst>
              <a:lin ang="0"/>
            </a:gra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1877442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83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2226213" y="3704335"/>
            <a:ext cx="1537227" cy="1795063"/>
          </a:xfrm>
          <a:custGeom>
            <a:avLst/>
            <a:gdLst/>
            <a:ahLst/>
            <a:cxnLst/>
            <a:rect r="r" b="b" t="t" l="l"/>
            <a:pathLst>
              <a:path h="1795063" w="1537227">
                <a:moveTo>
                  <a:pt x="0" y="0"/>
                </a:moveTo>
                <a:lnTo>
                  <a:pt x="1537226" y="0"/>
                </a:lnTo>
                <a:lnTo>
                  <a:pt x="1537226" y="1795063"/>
                </a:lnTo>
                <a:lnTo>
                  <a:pt x="0" y="179506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8070758" y="8780522"/>
            <a:ext cx="1518989" cy="2556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97"/>
              </a:lnSpc>
            </a:pPr>
            <a:r>
              <a:rPr lang="en-US" sz="1997" b="tru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next slide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300724" y="1599114"/>
            <a:ext cx="1154372" cy="5157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57"/>
              </a:lnSpc>
            </a:pPr>
            <a:r>
              <a:rPr lang="en-US" sz="3145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20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5982904" y="494499"/>
            <a:ext cx="6185052" cy="9208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37"/>
              </a:lnSpc>
            </a:pPr>
            <a:r>
              <a:rPr lang="en-US" sz="7197" b="true">
                <a:solidFill>
                  <a:srgbClr val="FFFFFF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Tools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314668" y="6193619"/>
            <a:ext cx="3753249" cy="3518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05"/>
              </a:lnSpc>
            </a:pPr>
            <a:r>
              <a:rPr lang="en-US" b="true" sz="2742">
                <a:solidFill>
                  <a:srgbClr val="36E9FD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HIVEHQ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6260118" y="6214408"/>
            <a:ext cx="5630624" cy="3518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05"/>
              </a:lnSpc>
            </a:pPr>
            <a:r>
              <a:rPr lang="en-US" b="true" sz="2742">
                <a:solidFill>
                  <a:srgbClr val="36E9FD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NODE RED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2787521" y="6214408"/>
            <a:ext cx="4262472" cy="3518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05"/>
              </a:lnSpc>
            </a:pPr>
            <a:r>
              <a:rPr lang="en-US" b="true" sz="2742">
                <a:solidFill>
                  <a:srgbClr val="36E9FD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YOLO MODEL</a:t>
            </a:r>
          </a:p>
        </p:txBody>
      </p:sp>
      <p:grpSp>
        <p:nvGrpSpPr>
          <p:cNvPr name="Group 24" id="24"/>
          <p:cNvGrpSpPr/>
          <p:nvPr/>
        </p:nvGrpSpPr>
        <p:grpSpPr>
          <a:xfrm rot="0">
            <a:off x="1230963" y="2459497"/>
            <a:ext cx="4019008" cy="3078747"/>
            <a:chOff x="0" y="0"/>
            <a:chExt cx="590996" cy="45273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590996" cy="452730"/>
            </a:xfrm>
            <a:custGeom>
              <a:avLst/>
              <a:gdLst/>
              <a:ahLst/>
              <a:cxnLst/>
              <a:rect r="r" b="b" t="t" l="l"/>
              <a:pathLst>
                <a:path h="452730" w="590996">
                  <a:moveTo>
                    <a:pt x="38527" y="0"/>
                  </a:moveTo>
                  <a:lnTo>
                    <a:pt x="552469" y="0"/>
                  </a:lnTo>
                  <a:cubicBezTo>
                    <a:pt x="562687" y="0"/>
                    <a:pt x="572486" y="4059"/>
                    <a:pt x="579712" y="11284"/>
                  </a:cubicBezTo>
                  <a:cubicBezTo>
                    <a:pt x="586937" y="18509"/>
                    <a:pt x="590996" y="28309"/>
                    <a:pt x="590996" y="38527"/>
                  </a:cubicBezTo>
                  <a:lnTo>
                    <a:pt x="590996" y="414204"/>
                  </a:lnTo>
                  <a:cubicBezTo>
                    <a:pt x="590996" y="424422"/>
                    <a:pt x="586937" y="434221"/>
                    <a:pt x="579712" y="441446"/>
                  </a:cubicBezTo>
                  <a:cubicBezTo>
                    <a:pt x="572486" y="448671"/>
                    <a:pt x="562687" y="452730"/>
                    <a:pt x="552469" y="452730"/>
                  </a:cubicBezTo>
                  <a:lnTo>
                    <a:pt x="38527" y="452730"/>
                  </a:lnTo>
                  <a:cubicBezTo>
                    <a:pt x="28309" y="452730"/>
                    <a:pt x="18509" y="448671"/>
                    <a:pt x="11284" y="441446"/>
                  </a:cubicBezTo>
                  <a:cubicBezTo>
                    <a:pt x="4059" y="434221"/>
                    <a:pt x="0" y="424422"/>
                    <a:pt x="0" y="414204"/>
                  </a:cubicBezTo>
                  <a:lnTo>
                    <a:pt x="0" y="38527"/>
                  </a:lnTo>
                  <a:cubicBezTo>
                    <a:pt x="0" y="28309"/>
                    <a:pt x="4059" y="18509"/>
                    <a:pt x="11284" y="11284"/>
                  </a:cubicBezTo>
                  <a:cubicBezTo>
                    <a:pt x="18509" y="4059"/>
                    <a:pt x="28309" y="0"/>
                    <a:pt x="38527" y="0"/>
                  </a:cubicBezTo>
                  <a:close/>
                </a:path>
              </a:pathLst>
            </a:custGeom>
            <a:blipFill>
              <a:blip r:embed="rId7"/>
              <a:stretch>
                <a:fillRect l="-22844" t="0" r="-22844" b="0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26" id="26"/>
          <p:cNvGrpSpPr/>
          <p:nvPr/>
        </p:nvGrpSpPr>
        <p:grpSpPr>
          <a:xfrm rot="0">
            <a:off x="7175633" y="2459497"/>
            <a:ext cx="4019008" cy="3078747"/>
            <a:chOff x="0" y="0"/>
            <a:chExt cx="590996" cy="45273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590996" cy="452730"/>
            </a:xfrm>
            <a:custGeom>
              <a:avLst/>
              <a:gdLst/>
              <a:ahLst/>
              <a:cxnLst/>
              <a:rect r="r" b="b" t="t" l="l"/>
              <a:pathLst>
                <a:path h="452730" w="590996">
                  <a:moveTo>
                    <a:pt x="38527" y="0"/>
                  </a:moveTo>
                  <a:lnTo>
                    <a:pt x="552469" y="0"/>
                  </a:lnTo>
                  <a:cubicBezTo>
                    <a:pt x="562687" y="0"/>
                    <a:pt x="572486" y="4059"/>
                    <a:pt x="579712" y="11284"/>
                  </a:cubicBezTo>
                  <a:cubicBezTo>
                    <a:pt x="586937" y="18509"/>
                    <a:pt x="590996" y="28309"/>
                    <a:pt x="590996" y="38527"/>
                  </a:cubicBezTo>
                  <a:lnTo>
                    <a:pt x="590996" y="414204"/>
                  </a:lnTo>
                  <a:cubicBezTo>
                    <a:pt x="590996" y="424422"/>
                    <a:pt x="586937" y="434221"/>
                    <a:pt x="579712" y="441446"/>
                  </a:cubicBezTo>
                  <a:cubicBezTo>
                    <a:pt x="572486" y="448671"/>
                    <a:pt x="562687" y="452730"/>
                    <a:pt x="552469" y="452730"/>
                  </a:cubicBezTo>
                  <a:lnTo>
                    <a:pt x="38527" y="452730"/>
                  </a:lnTo>
                  <a:cubicBezTo>
                    <a:pt x="28309" y="452730"/>
                    <a:pt x="18509" y="448671"/>
                    <a:pt x="11284" y="441446"/>
                  </a:cubicBezTo>
                  <a:cubicBezTo>
                    <a:pt x="4059" y="434221"/>
                    <a:pt x="0" y="424422"/>
                    <a:pt x="0" y="414204"/>
                  </a:cubicBezTo>
                  <a:lnTo>
                    <a:pt x="0" y="38527"/>
                  </a:lnTo>
                  <a:cubicBezTo>
                    <a:pt x="0" y="28309"/>
                    <a:pt x="4059" y="18509"/>
                    <a:pt x="11284" y="11284"/>
                  </a:cubicBezTo>
                  <a:cubicBezTo>
                    <a:pt x="18509" y="4059"/>
                    <a:pt x="28309" y="0"/>
                    <a:pt x="38527" y="0"/>
                  </a:cubicBezTo>
                  <a:close/>
                </a:path>
              </a:pathLst>
            </a:custGeom>
            <a:blipFill>
              <a:blip r:embed="rId8"/>
              <a:stretch>
                <a:fillRect l="0" t="-30247" r="0" b="-292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28" id="28"/>
          <p:cNvGrpSpPr/>
          <p:nvPr/>
        </p:nvGrpSpPr>
        <p:grpSpPr>
          <a:xfrm rot="0">
            <a:off x="12909253" y="2459497"/>
            <a:ext cx="4019008" cy="3078747"/>
            <a:chOff x="0" y="0"/>
            <a:chExt cx="590996" cy="45273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590996" cy="452730"/>
            </a:xfrm>
            <a:custGeom>
              <a:avLst/>
              <a:gdLst/>
              <a:ahLst/>
              <a:cxnLst/>
              <a:rect r="r" b="b" t="t" l="l"/>
              <a:pathLst>
                <a:path h="452730" w="590996">
                  <a:moveTo>
                    <a:pt x="38527" y="0"/>
                  </a:moveTo>
                  <a:lnTo>
                    <a:pt x="552469" y="0"/>
                  </a:lnTo>
                  <a:cubicBezTo>
                    <a:pt x="562687" y="0"/>
                    <a:pt x="572486" y="4059"/>
                    <a:pt x="579712" y="11284"/>
                  </a:cubicBezTo>
                  <a:cubicBezTo>
                    <a:pt x="586937" y="18509"/>
                    <a:pt x="590996" y="28309"/>
                    <a:pt x="590996" y="38527"/>
                  </a:cubicBezTo>
                  <a:lnTo>
                    <a:pt x="590996" y="414204"/>
                  </a:lnTo>
                  <a:cubicBezTo>
                    <a:pt x="590996" y="424422"/>
                    <a:pt x="586937" y="434221"/>
                    <a:pt x="579712" y="441446"/>
                  </a:cubicBezTo>
                  <a:cubicBezTo>
                    <a:pt x="572486" y="448671"/>
                    <a:pt x="562687" y="452730"/>
                    <a:pt x="552469" y="452730"/>
                  </a:cubicBezTo>
                  <a:lnTo>
                    <a:pt x="38527" y="452730"/>
                  </a:lnTo>
                  <a:cubicBezTo>
                    <a:pt x="28309" y="452730"/>
                    <a:pt x="18509" y="448671"/>
                    <a:pt x="11284" y="441446"/>
                  </a:cubicBezTo>
                  <a:cubicBezTo>
                    <a:pt x="4059" y="434221"/>
                    <a:pt x="0" y="424422"/>
                    <a:pt x="0" y="414204"/>
                  </a:cubicBezTo>
                  <a:lnTo>
                    <a:pt x="0" y="38527"/>
                  </a:lnTo>
                  <a:cubicBezTo>
                    <a:pt x="0" y="28309"/>
                    <a:pt x="4059" y="18509"/>
                    <a:pt x="11284" y="11284"/>
                  </a:cubicBezTo>
                  <a:cubicBezTo>
                    <a:pt x="18509" y="4059"/>
                    <a:pt x="28309" y="0"/>
                    <a:pt x="38527" y="0"/>
                  </a:cubicBezTo>
                  <a:close/>
                </a:path>
              </a:pathLst>
            </a:custGeom>
            <a:blipFill>
              <a:blip r:embed="rId9"/>
              <a:stretch>
                <a:fillRect l="-1135" t="0" r="-1135" b="0"/>
              </a:stretch>
            </a:blipFill>
            <a:ln cap="sq">
              <a:noFill/>
              <a:prstDash val="solid"/>
              <a:miter/>
            </a:ln>
          </p:spPr>
        </p:sp>
      </p:grpSp>
    </p:spTree>
  </p:cSld>
  <p:clrMapOvr>
    <a:masterClrMapping/>
  </p:clrMapOvr>
  <p:transition spd="fast">
    <p:fade/>
  </p:transition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32A64">
                <a:alpha val="100000"/>
              </a:srgbClr>
            </a:gs>
            <a:gs pos="100000">
              <a:srgbClr val="414C94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314761">
            <a:off x="5680419" y="6404287"/>
            <a:ext cx="19149891" cy="6989710"/>
          </a:xfrm>
          <a:custGeom>
            <a:avLst/>
            <a:gdLst/>
            <a:ahLst/>
            <a:cxnLst/>
            <a:rect r="r" b="b" t="t" l="l"/>
            <a:pathLst>
              <a:path h="6989710" w="19149891">
                <a:moveTo>
                  <a:pt x="0" y="0"/>
                </a:moveTo>
                <a:lnTo>
                  <a:pt x="19149891" y="0"/>
                </a:lnTo>
                <a:lnTo>
                  <a:pt x="19149891" y="6989711"/>
                </a:lnTo>
                <a:lnTo>
                  <a:pt x="0" y="69897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0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1572293">
            <a:off x="3960635" y="-5525403"/>
            <a:ext cx="19149891" cy="6989710"/>
          </a:xfrm>
          <a:custGeom>
            <a:avLst/>
            <a:gdLst/>
            <a:ahLst/>
            <a:cxnLst/>
            <a:rect r="r" b="b" t="t" l="l"/>
            <a:pathLst>
              <a:path h="6989710" w="19149891">
                <a:moveTo>
                  <a:pt x="0" y="6989711"/>
                </a:moveTo>
                <a:lnTo>
                  <a:pt x="19149891" y="6989711"/>
                </a:lnTo>
                <a:lnTo>
                  <a:pt x="19149891" y="0"/>
                </a:lnTo>
                <a:lnTo>
                  <a:pt x="0" y="0"/>
                </a:lnTo>
                <a:lnTo>
                  <a:pt x="0" y="6989711"/>
                </a:lnTo>
                <a:close/>
              </a:path>
            </a:pathLst>
          </a:custGeom>
          <a:blipFill>
            <a:blip r:embed="rId2">
              <a:alphaModFix amt="80000"/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7430064" y="9111268"/>
            <a:ext cx="3427871" cy="787875"/>
            <a:chOff x="0" y="0"/>
            <a:chExt cx="1768157" cy="4064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768157" cy="406400"/>
            </a:xfrm>
            <a:custGeom>
              <a:avLst/>
              <a:gdLst/>
              <a:ahLst/>
              <a:cxnLst/>
              <a:rect r="r" b="b" t="t" l="l"/>
              <a:pathLst>
                <a:path h="406400" w="1768157">
                  <a:moveTo>
                    <a:pt x="1564957" y="0"/>
                  </a:moveTo>
                  <a:cubicBezTo>
                    <a:pt x="1677182" y="0"/>
                    <a:pt x="1768157" y="90976"/>
                    <a:pt x="1768157" y="203200"/>
                  </a:cubicBezTo>
                  <a:cubicBezTo>
                    <a:pt x="1768157" y="315424"/>
                    <a:pt x="1677182" y="406400"/>
                    <a:pt x="1564957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32A64">
                    <a:alpha val="100000"/>
                  </a:srgbClr>
                </a:gs>
                <a:gs pos="100000">
                  <a:srgbClr val="414C94">
                    <a:alpha val="100000"/>
                  </a:srgbClr>
                </a:gs>
              </a:gsLst>
              <a:lin ang="0"/>
            </a:gra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1768157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83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9758880" y="9438045"/>
            <a:ext cx="369584" cy="174713"/>
          </a:xfrm>
          <a:custGeom>
            <a:avLst/>
            <a:gdLst/>
            <a:ahLst/>
            <a:cxnLst/>
            <a:rect r="r" b="b" t="t" l="l"/>
            <a:pathLst>
              <a:path h="174713" w="369584">
                <a:moveTo>
                  <a:pt x="0" y="0"/>
                </a:moveTo>
                <a:lnTo>
                  <a:pt x="369584" y="0"/>
                </a:lnTo>
                <a:lnTo>
                  <a:pt x="369584" y="174712"/>
                </a:lnTo>
                <a:lnTo>
                  <a:pt x="0" y="1747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028700" y="6385318"/>
            <a:ext cx="4424607" cy="957772"/>
            <a:chOff x="0" y="0"/>
            <a:chExt cx="1877442" cy="4064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877442" cy="406400"/>
            </a:xfrm>
            <a:custGeom>
              <a:avLst/>
              <a:gdLst/>
              <a:ahLst/>
              <a:cxnLst/>
              <a:rect r="r" b="b" t="t" l="l"/>
              <a:pathLst>
                <a:path h="406400" w="1877442">
                  <a:moveTo>
                    <a:pt x="1674242" y="0"/>
                  </a:moveTo>
                  <a:cubicBezTo>
                    <a:pt x="1786466" y="0"/>
                    <a:pt x="1877442" y="90976"/>
                    <a:pt x="1877442" y="203200"/>
                  </a:cubicBezTo>
                  <a:cubicBezTo>
                    <a:pt x="1877442" y="315424"/>
                    <a:pt x="1786466" y="406400"/>
                    <a:pt x="1674242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32A64">
                    <a:alpha val="100000"/>
                  </a:srgbClr>
                </a:gs>
                <a:gs pos="100000">
                  <a:srgbClr val="414C94">
                    <a:alpha val="100000"/>
                  </a:srgbClr>
                </a:gs>
              </a:gsLst>
              <a:lin ang="0"/>
            </a:gra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877442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83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440937" y="2943910"/>
            <a:ext cx="4019008" cy="3078747"/>
            <a:chOff x="0" y="0"/>
            <a:chExt cx="590996" cy="45273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90996" cy="452730"/>
            </a:xfrm>
            <a:custGeom>
              <a:avLst/>
              <a:gdLst/>
              <a:ahLst/>
              <a:cxnLst/>
              <a:rect r="r" b="b" t="t" l="l"/>
              <a:pathLst>
                <a:path h="452730" w="590996">
                  <a:moveTo>
                    <a:pt x="38527" y="0"/>
                  </a:moveTo>
                  <a:lnTo>
                    <a:pt x="552469" y="0"/>
                  </a:lnTo>
                  <a:cubicBezTo>
                    <a:pt x="562687" y="0"/>
                    <a:pt x="572486" y="4059"/>
                    <a:pt x="579712" y="11284"/>
                  </a:cubicBezTo>
                  <a:cubicBezTo>
                    <a:pt x="586937" y="18509"/>
                    <a:pt x="590996" y="28309"/>
                    <a:pt x="590996" y="38527"/>
                  </a:cubicBezTo>
                  <a:lnTo>
                    <a:pt x="590996" y="414204"/>
                  </a:lnTo>
                  <a:cubicBezTo>
                    <a:pt x="590996" y="424422"/>
                    <a:pt x="586937" y="434221"/>
                    <a:pt x="579712" y="441446"/>
                  </a:cubicBezTo>
                  <a:cubicBezTo>
                    <a:pt x="572486" y="448671"/>
                    <a:pt x="562687" y="452730"/>
                    <a:pt x="552469" y="452730"/>
                  </a:cubicBezTo>
                  <a:lnTo>
                    <a:pt x="38527" y="452730"/>
                  </a:lnTo>
                  <a:cubicBezTo>
                    <a:pt x="28309" y="452730"/>
                    <a:pt x="18509" y="448671"/>
                    <a:pt x="11284" y="441446"/>
                  </a:cubicBezTo>
                  <a:cubicBezTo>
                    <a:pt x="4059" y="434221"/>
                    <a:pt x="0" y="424422"/>
                    <a:pt x="0" y="414204"/>
                  </a:cubicBezTo>
                  <a:lnTo>
                    <a:pt x="0" y="38527"/>
                  </a:lnTo>
                  <a:cubicBezTo>
                    <a:pt x="0" y="28309"/>
                    <a:pt x="4059" y="18509"/>
                    <a:pt x="11284" y="11284"/>
                  </a:cubicBezTo>
                  <a:cubicBezTo>
                    <a:pt x="18509" y="4059"/>
                    <a:pt x="28309" y="0"/>
                    <a:pt x="38527" y="0"/>
                  </a:cubicBezTo>
                  <a:close/>
                </a:path>
              </a:pathLst>
            </a:custGeom>
            <a:blipFill>
              <a:blip r:embed="rId5"/>
              <a:stretch>
                <a:fillRect l="-1135" t="0" r="-1135" b="0"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name="Freeform 13" id="13"/>
          <p:cNvSpPr/>
          <p:nvPr/>
        </p:nvSpPr>
        <p:spPr>
          <a:xfrm flipH="false" flipV="false" rot="0">
            <a:off x="5721425" y="2889497"/>
            <a:ext cx="1081921" cy="916682"/>
          </a:xfrm>
          <a:custGeom>
            <a:avLst/>
            <a:gdLst/>
            <a:ahLst/>
            <a:cxnLst/>
            <a:rect r="r" b="b" t="t" l="l"/>
            <a:pathLst>
              <a:path h="916682" w="1081921">
                <a:moveTo>
                  <a:pt x="0" y="0"/>
                </a:moveTo>
                <a:lnTo>
                  <a:pt x="1081921" y="0"/>
                </a:lnTo>
                <a:lnTo>
                  <a:pt x="1081921" y="916683"/>
                </a:lnTo>
                <a:lnTo>
                  <a:pt x="0" y="91668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8029622" y="9421364"/>
            <a:ext cx="1518989" cy="2556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97"/>
              </a:lnSpc>
            </a:pPr>
            <a:r>
              <a:rPr lang="en-US" sz="1997" b="tru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next slide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00724" y="1599114"/>
            <a:ext cx="1154372" cy="5157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57"/>
              </a:lnSpc>
            </a:pPr>
            <a:r>
              <a:rPr lang="en-US" sz="3145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21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895496" y="742925"/>
            <a:ext cx="12359869" cy="9208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37"/>
              </a:lnSpc>
            </a:pPr>
            <a:r>
              <a:rPr lang="en-US" sz="7197" b="true">
                <a:solidFill>
                  <a:srgbClr val="FFFFFF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YOlO Model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109767" y="6737667"/>
            <a:ext cx="4262472" cy="3518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05"/>
              </a:lnSpc>
            </a:pPr>
            <a:r>
              <a:rPr lang="en-US" b="true" sz="2742">
                <a:solidFill>
                  <a:srgbClr val="36E9FD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YOLO MODEL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064825" y="2905810"/>
            <a:ext cx="9368367" cy="54922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44"/>
              </a:lnSpc>
            </a:pPr>
            <a:r>
              <a:rPr lang="en-US" sz="2825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Real-Time Detection: It analyzes video feeds from cameras installed at intersections to detect vehicles instantly.</a:t>
            </a:r>
          </a:p>
          <a:p>
            <a:pPr algn="l">
              <a:lnSpc>
                <a:spcPts val="3644"/>
              </a:lnSpc>
            </a:pPr>
          </a:p>
          <a:p>
            <a:pPr algn="l">
              <a:lnSpc>
                <a:spcPts val="3644"/>
              </a:lnSpc>
            </a:pPr>
            <a:r>
              <a:rPr lang="en-US" sz="2825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Accuracy: YOLO is trained on traffic-specific datasets, allowing it to accurately identify and classify vehicles, which is vital for making informed traffic management decisions.</a:t>
            </a:r>
          </a:p>
          <a:p>
            <a:pPr algn="l">
              <a:lnSpc>
                <a:spcPts val="3644"/>
              </a:lnSpc>
            </a:pPr>
          </a:p>
          <a:p>
            <a:pPr algn="l">
              <a:lnSpc>
                <a:spcPts val="3644"/>
              </a:lnSpc>
            </a:pPr>
            <a:r>
              <a:rPr lang="en-US" sz="2825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Bounding Boxes: The model outputs bounding boxes around detected vehicles, enabling your system to count the number of vehicles on each road.</a:t>
            </a:r>
          </a:p>
        </p:txBody>
      </p:sp>
      <p:sp>
        <p:nvSpPr>
          <p:cNvPr name="Freeform 19" id="19"/>
          <p:cNvSpPr/>
          <p:nvPr/>
        </p:nvSpPr>
        <p:spPr>
          <a:xfrm flipH="false" flipV="false" rot="0">
            <a:off x="5721425" y="4754281"/>
            <a:ext cx="1081921" cy="916682"/>
          </a:xfrm>
          <a:custGeom>
            <a:avLst/>
            <a:gdLst/>
            <a:ahLst/>
            <a:cxnLst/>
            <a:rect r="r" b="b" t="t" l="l"/>
            <a:pathLst>
              <a:path h="916682" w="1081921">
                <a:moveTo>
                  <a:pt x="0" y="0"/>
                </a:moveTo>
                <a:lnTo>
                  <a:pt x="1081921" y="0"/>
                </a:lnTo>
                <a:lnTo>
                  <a:pt x="1081921" y="916682"/>
                </a:lnTo>
                <a:lnTo>
                  <a:pt x="0" y="91668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5721425" y="7089470"/>
            <a:ext cx="1081921" cy="916682"/>
          </a:xfrm>
          <a:custGeom>
            <a:avLst/>
            <a:gdLst/>
            <a:ahLst/>
            <a:cxnLst/>
            <a:rect r="r" b="b" t="t" l="l"/>
            <a:pathLst>
              <a:path h="916682" w="1081921">
                <a:moveTo>
                  <a:pt x="0" y="0"/>
                </a:moveTo>
                <a:lnTo>
                  <a:pt x="1081921" y="0"/>
                </a:lnTo>
                <a:lnTo>
                  <a:pt x="1081921" y="916682"/>
                </a:lnTo>
                <a:lnTo>
                  <a:pt x="0" y="91668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fade/>
  </p:transition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32A64">
                <a:alpha val="100000"/>
              </a:srgbClr>
            </a:gs>
            <a:gs pos="100000">
              <a:srgbClr val="414C94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314761">
            <a:off x="5680419" y="6404287"/>
            <a:ext cx="19149891" cy="6989710"/>
          </a:xfrm>
          <a:custGeom>
            <a:avLst/>
            <a:gdLst/>
            <a:ahLst/>
            <a:cxnLst/>
            <a:rect r="r" b="b" t="t" l="l"/>
            <a:pathLst>
              <a:path h="6989710" w="19149891">
                <a:moveTo>
                  <a:pt x="0" y="0"/>
                </a:moveTo>
                <a:lnTo>
                  <a:pt x="19149891" y="0"/>
                </a:lnTo>
                <a:lnTo>
                  <a:pt x="19149891" y="6989711"/>
                </a:lnTo>
                <a:lnTo>
                  <a:pt x="0" y="69897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0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1572293">
            <a:off x="3960635" y="-5525403"/>
            <a:ext cx="19149891" cy="6989710"/>
          </a:xfrm>
          <a:custGeom>
            <a:avLst/>
            <a:gdLst/>
            <a:ahLst/>
            <a:cxnLst/>
            <a:rect r="r" b="b" t="t" l="l"/>
            <a:pathLst>
              <a:path h="6989710" w="19149891">
                <a:moveTo>
                  <a:pt x="0" y="6989711"/>
                </a:moveTo>
                <a:lnTo>
                  <a:pt x="19149891" y="6989711"/>
                </a:lnTo>
                <a:lnTo>
                  <a:pt x="19149891" y="0"/>
                </a:lnTo>
                <a:lnTo>
                  <a:pt x="0" y="0"/>
                </a:lnTo>
                <a:lnTo>
                  <a:pt x="0" y="6989711"/>
                </a:lnTo>
                <a:close/>
              </a:path>
            </a:pathLst>
          </a:custGeom>
          <a:blipFill>
            <a:blip r:embed="rId2">
              <a:alphaModFix amt="80000"/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7430064" y="9111268"/>
            <a:ext cx="3427871" cy="787875"/>
            <a:chOff x="0" y="0"/>
            <a:chExt cx="1768157" cy="4064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768157" cy="406400"/>
            </a:xfrm>
            <a:custGeom>
              <a:avLst/>
              <a:gdLst/>
              <a:ahLst/>
              <a:cxnLst/>
              <a:rect r="r" b="b" t="t" l="l"/>
              <a:pathLst>
                <a:path h="406400" w="1768157">
                  <a:moveTo>
                    <a:pt x="1564957" y="0"/>
                  </a:moveTo>
                  <a:cubicBezTo>
                    <a:pt x="1677182" y="0"/>
                    <a:pt x="1768157" y="90976"/>
                    <a:pt x="1768157" y="203200"/>
                  </a:cubicBezTo>
                  <a:cubicBezTo>
                    <a:pt x="1768157" y="315424"/>
                    <a:pt x="1677182" y="406400"/>
                    <a:pt x="1564957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32A64">
                    <a:alpha val="100000"/>
                  </a:srgbClr>
                </a:gs>
                <a:gs pos="100000">
                  <a:srgbClr val="414C94">
                    <a:alpha val="100000"/>
                  </a:srgbClr>
                </a:gs>
              </a:gsLst>
              <a:lin ang="0"/>
            </a:gra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1768157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83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9758880" y="9438045"/>
            <a:ext cx="369584" cy="174713"/>
          </a:xfrm>
          <a:custGeom>
            <a:avLst/>
            <a:gdLst/>
            <a:ahLst/>
            <a:cxnLst/>
            <a:rect r="r" b="b" t="t" l="l"/>
            <a:pathLst>
              <a:path h="174713" w="369584">
                <a:moveTo>
                  <a:pt x="0" y="0"/>
                </a:moveTo>
                <a:lnTo>
                  <a:pt x="369584" y="0"/>
                </a:lnTo>
                <a:lnTo>
                  <a:pt x="369584" y="174712"/>
                </a:lnTo>
                <a:lnTo>
                  <a:pt x="0" y="1747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028700" y="6385318"/>
            <a:ext cx="4424607" cy="957772"/>
            <a:chOff x="0" y="0"/>
            <a:chExt cx="1877442" cy="4064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877442" cy="406400"/>
            </a:xfrm>
            <a:custGeom>
              <a:avLst/>
              <a:gdLst/>
              <a:ahLst/>
              <a:cxnLst/>
              <a:rect r="r" b="b" t="t" l="l"/>
              <a:pathLst>
                <a:path h="406400" w="1877442">
                  <a:moveTo>
                    <a:pt x="1674242" y="0"/>
                  </a:moveTo>
                  <a:cubicBezTo>
                    <a:pt x="1786466" y="0"/>
                    <a:pt x="1877442" y="90976"/>
                    <a:pt x="1877442" y="203200"/>
                  </a:cubicBezTo>
                  <a:cubicBezTo>
                    <a:pt x="1877442" y="315424"/>
                    <a:pt x="1786466" y="406400"/>
                    <a:pt x="1674242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32A64">
                    <a:alpha val="100000"/>
                  </a:srgbClr>
                </a:gs>
                <a:gs pos="100000">
                  <a:srgbClr val="414C94">
                    <a:alpha val="100000"/>
                  </a:srgbClr>
                </a:gs>
              </a:gsLst>
              <a:lin ang="0"/>
            </a:gra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877442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83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5721425" y="2889497"/>
            <a:ext cx="1081921" cy="916682"/>
          </a:xfrm>
          <a:custGeom>
            <a:avLst/>
            <a:gdLst/>
            <a:ahLst/>
            <a:cxnLst/>
            <a:rect r="r" b="b" t="t" l="l"/>
            <a:pathLst>
              <a:path h="916682" w="1081921">
                <a:moveTo>
                  <a:pt x="0" y="0"/>
                </a:moveTo>
                <a:lnTo>
                  <a:pt x="1081921" y="0"/>
                </a:lnTo>
                <a:lnTo>
                  <a:pt x="1081921" y="916683"/>
                </a:lnTo>
                <a:lnTo>
                  <a:pt x="0" y="91668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8029622" y="9421364"/>
            <a:ext cx="1518989" cy="2556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97"/>
              </a:lnSpc>
            </a:pPr>
            <a:r>
              <a:rPr lang="en-US" sz="1997" b="tru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next slide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00724" y="1599114"/>
            <a:ext cx="1154372" cy="5157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57"/>
              </a:lnSpc>
            </a:pPr>
            <a:r>
              <a:rPr lang="en-US" sz="3145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22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895496" y="742925"/>
            <a:ext cx="12359869" cy="9208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37"/>
              </a:lnSpc>
            </a:pPr>
            <a:r>
              <a:rPr lang="en-US" sz="7197" b="true">
                <a:solidFill>
                  <a:srgbClr val="FFFFFF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Node-RED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09767" y="6737667"/>
            <a:ext cx="4262472" cy="3518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05"/>
              </a:lnSpc>
            </a:pPr>
            <a:r>
              <a:rPr lang="en-US" b="true" sz="2742">
                <a:solidFill>
                  <a:srgbClr val="36E9FD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NODE-RED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064825" y="2905810"/>
            <a:ext cx="10194475" cy="4978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66"/>
              </a:lnSpc>
            </a:pPr>
            <a:r>
              <a:rPr lang="en-US" sz="3074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Data Integration: Node-RED collects vehicle count data sent from the Raspberry Pi using MQTT.</a:t>
            </a:r>
          </a:p>
          <a:p>
            <a:pPr algn="l">
              <a:lnSpc>
                <a:spcPts val="3966"/>
              </a:lnSpc>
            </a:pPr>
          </a:p>
          <a:p>
            <a:pPr algn="l">
              <a:lnSpc>
                <a:spcPts val="3966"/>
              </a:lnSpc>
            </a:pPr>
            <a:r>
              <a:rPr lang="en-US" sz="3074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Traffic Management: It processes this data to assess vehicle density at intersections, enabling it to trigger actions such as adjusting traffic light statuses.</a:t>
            </a:r>
          </a:p>
          <a:p>
            <a:pPr algn="l">
              <a:lnSpc>
                <a:spcPts val="3966"/>
              </a:lnSpc>
            </a:pPr>
          </a:p>
          <a:p>
            <a:pPr algn="l">
              <a:lnSpc>
                <a:spcPts val="3966"/>
              </a:lnSpc>
            </a:pPr>
            <a:r>
              <a:rPr lang="en-US" sz="3074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User Interface: Node-RED provides a dashboard that visualizes traffic light states and road density, allowing real-time monitoring of traffic conditions.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0">
            <a:off x="5721425" y="4416555"/>
            <a:ext cx="1081921" cy="916682"/>
          </a:xfrm>
          <a:custGeom>
            <a:avLst/>
            <a:gdLst/>
            <a:ahLst/>
            <a:cxnLst/>
            <a:rect r="r" b="b" t="t" l="l"/>
            <a:pathLst>
              <a:path h="916682" w="1081921">
                <a:moveTo>
                  <a:pt x="0" y="0"/>
                </a:moveTo>
                <a:lnTo>
                  <a:pt x="1081921" y="0"/>
                </a:lnTo>
                <a:lnTo>
                  <a:pt x="1081921" y="916682"/>
                </a:lnTo>
                <a:lnTo>
                  <a:pt x="0" y="91668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5721425" y="6222176"/>
            <a:ext cx="1081921" cy="916682"/>
          </a:xfrm>
          <a:custGeom>
            <a:avLst/>
            <a:gdLst/>
            <a:ahLst/>
            <a:cxnLst/>
            <a:rect r="r" b="b" t="t" l="l"/>
            <a:pathLst>
              <a:path h="916682" w="1081921">
                <a:moveTo>
                  <a:pt x="0" y="0"/>
                </a:moveTo>
                <a:lnTo>
                  <a:pt x="1081921" y="0"/>
                </a:lnTo>
                <a:lnTo>
                  <a:pt x="1081921" y="916682"/>
                </a:lnTo>
                <a:lnTo>
                  <a:pt x="0" y="91668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9" id="19"/>
          <p:cNvGrpSpPr/>
          <p:nvPr/>
        </p:nvGrpSpPr>
        <p:grpSpPr>
          <a:xfrm rot="0">
            <a:off x="1231500" y="2889497"/>
            <a:ext cx="4019008" cy="3078747"/>
            <a:chOff x="0" y="0"/>
            <a:chExt cx="590996" cy="45273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590996" cy="452730"/>
            </a:xfrm>
            <a:custGeom>
              <a:avLst/>
              <a:gdLst/>
              <a:ahLst/>
              <a:cxnLst/>
              <a:rect r="r" b="b" t="t" l="l"/>
              <a:pathLst>
                <a:path h="452730" w="590996">
                  <a:moveTo>
                    <a:pt x="38527" y="0"/>
                  </a:moveTo>
                  <a:lnTo>
                    <a:pt x="552469" y="0"/>
                  </a:lnTo>
                  <a:cubicBezTo>
                    <a:pt x="562687" y="0"/>
                    <a:pt x="572486" y="4059"/>
                    <a:pt x="579712" y="11284"/>
                  </a:cubicBezTo>
                  <a:cubicBezTo>
                    <a:pt x="586937" y="18509"/>
                    <a:pt x="590996" y="28309"/>
                    <a:pt x="590996" y="38527"/>
                  </a:cubicBezTo>
                  <a:lnTo>
                    <a:pt x="590996" y="414204"/>
                  </a:lnTo>
                  <a:cubicBezTo>
                    <a:pt x="590996" y="424422"/>
                    <a:pt x="586937" y="434221"/>
                    <a:pt x="579712" y="441446"/>
                  </a:cubicBezTo>
                  <a:cubicBezTo>
                    <a:pt x="572486" y="448671"/>
                    <a:pt x="562687" y="452730"/>
                    <a:pt x="552469" y="452730"/>
                  </a:cubicBezTo>
                  <a:lnTo>
                    <a:pt x="38527" y="452730"/>
                  </a:lnTo>
                  <a:cubicBezTo>
                    <a:pt x="28309" y="452730"/>
                    <a:pt x="18509" y="448671"/>
                    <a:pt x="11284" y="441446"/>
                  </a:cubicBezTo>
                  <a:cubicBezTo>
                    <a:pt x="4059" y="434221"/>
                    <a:pt x="0" y="424422"/>
                    <a:pt x="0" y="414204"/>
                  </a:cubicBezTo>
                  <a:lnTo>
                    <a:pt x="0" y="38527"/>
                  </a:lnTo>
                  <a:cubicBezTo>
                    <a:pt x="0" y="28309"/>
                    <a:pt x="4059" y="18509"/>
                    <a:pt x="11284" y="11284"/>
                  </a:cubicBezTo>
                  <a:cubicBezTo>
                    <a:pt x="18509" y="4059"/>
                    <a:pt x="28309" y="0"/>
                    <a:pt x="38527" y="0"/>
                  </a:cubicBezTo>
                  <a:close/>
                </a:path>
              </a:pathLst>
            </a:custGeom>
            <a:blipFill>
              <a:blip r:embed="rId7"/>
              <a:stretch>
                <a:fillRect l="0" t="-30247" r="0" b="-292"/>
              </a:stretch>
            </a:blipFill>
            <a:ln cap="sq">
              <a:noFill/>
              <a:prstDash val="solid"/>
              <a:miter/>
            </a:ln>
          </p:spPr>
        </p:sp>
      </p:grpSp>
    </p:spTree>
  </p:cSld>
  <p:clrMapOvr>
    <a:masterClrMapping/>
  </p:clrMapOvr>
  <p:transition spd="fast">
    <p:fade/>
  </p:transition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32A64">
                <a:alpha val="100000"/>
              </a:srgbClr>
            </a:gs>
            <a:gs pos="100000">
              <a:srgbClr val="414C94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314761">
            <a:off x="5680419" y="6404287"/>
            <a:ext cx="19149891" cy="6989710"/>
          </a:xfrm>
          <a:custGeom>
            <a:avLst/>
            <a:gdLst/>
            <a:ahLst/>
            <a:cxnLst/>
            <a:rect r="r" b="b" t="t" l="l"/>
            <a:pathLst>
              <a:path h="6989710" w="19149891">
                <a:moveTo>
                  <a:pt x="0" y="0"/>
                </a:moveTo>
                <a:lnTo>
                  <a:pt x="19149891" y="0"/>
                </a:lnTo>
                <a:lnTo>
                  <a:pt x="19149891" y="6989711"/>
                </a:lnTo>
                <a:lnTo>
                  <a:pt x="0" y="69897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0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1572293">
            <a:off x="3960635" y="-5525403"/>
            <a:ext cx="19149891" cy="6989710"/>
          </a:xfrm>
          <a:custGeom>
            <a:avLst/>
            <a:gdLst/>
            <a:ahLst/>
            <a:cxnLst/>
            <a:rect r="r" b="b" t="t" l="l"/>
            <a:pathLst>
              <a:path h="6989710" w="19149891">
                <a:moveTo>
                  <a:pt x="0" y="6989711"/>
                </a:moveTo>
                <a:lnTo>
                  <a:pt x="19149891" y="6989711"/>
                </a:lnTo>
                <a:lnTo>
                  <a:pt x="19149891" y="0"/>
                </a:lnTo>
                <a:lnTo>
                  <a:pt x="0" y="0"/>
                </a:lnTo>
                <a:lnTo>
                  <a:pt x="0" y="6989711"/>
                </a:lnTo>
                <a:close/>
              </a:path>
            </a:pathLst>
          </a:custGeom>
          <a:blipFill>
            <a:blip r:embed="rId2">
              <a:alphaModFix amt="80000"/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7430064" y="9111268"/>
            <a:ext cx="3427871" cy="787875"/>
            <a:chOff x="0" y="0"/>
            <a:chExt cx="1768157" cy="4064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768157" cy="406400"/>
            </a:xfrm>
            <a:custGeom>
              <a:avLst/>
              <a:gdLst/>
              <a:ahLst/>
              <a:cxnLst/>
              <a:rect r="r" b="b" t="t" l="l"/>
              <a:pathLst>
                <a:path h="406400" w="1768157">
                  <a:moveTo>
                    <a:pt x="1564957" y="0"/>
                  </a:moveTo>
                  <a:cubicBezTo>
                    <a:pt x="1677182" y="0"/>
                    <a:pt x="1768157" y="90976"/>
                    <a:pt x="1768157" y="203200"/>
                  </a:cubicBezTo>
                  <a:cubicBezTo>
                    <a:pt x="1768157" y="315424"/>
                    <a:pt x="1677182" y="406400"/>
                    <a:pt x="1564957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32A64">
                    <a:alpha val="100000"/>
                  </a:srgbClr>
                </a:gs>
                <a:gs pos="100000">
                  <a:srgbClr val="414C94">
                    <a:alpha val="100000"/>
                  </a:srgbClr>
                </a:gs>
              </a:gsLst>
              <a:lin ang="0"/>
            </a:gra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1768157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83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9758880" y="9438045"/>
            <a:ext cx="369584" cy="174713"/>
          </a:xfrm>
          <a:custGeom>
            <a:avLst/>
            <a:gdLst/>
            <a:ahLst/>
            <a:cxnLst/>
            <a:rect r="r" b="b" t="t" l="l"/>
            <a:pathLst>
              <a:path h="174713" w="369584">
                <a:moveTo>
                  <a:pt x="0" y="0"/>
                </a:moveTo>
                <a:lnTo>
                  <a:pt x="369584" y="0"/>
                </a:lnTo>
                <a:lnTo>
                  <a:pt x="369584" y="174712"/>
                </a:lnTo>
                <a:lnTo>
                  <a:pt x="0" y="1747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028700" y="6385318"/>
            <a:ext cx="4424607" cy="957772"/>
            <a:chOff x="0" y="0"/>
            <a:chExt cx="1877442" cy="4064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877442" cy="406400"/>
            </a:xfrm>
            <a:custGeom>
              <a:avLst/>
              <a:gdLst/>
              <a:ahLst/>
              <a:cxnLst/>
              <a:rect r="r" b="b" t="t" l="l"/>
              <a:pathLst>
                <a:path h="406400" w="1877442">
                  <a:moveTo>
                    <a:pt x="1674242" y="0"/>
                  </a:moveTo>
                  <a:cubicBezTo>
                    <a:pt x="1786466" y="0"/>
                    <a:pt x="1877442" y="90976"/>
                    <a:pt x="1877442" y="203200"/>
                  </a:cubicBezTo>
                  <a:cubicBezTo>
                    <a:pt x="1877442" y="315424"/>
                    <a:pt x="1786466" y="406400"/>
                    <a:pt x="1674242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32A64">
                    <a:alpha val="100000"/>
                  </a:srgbClr>
                </a:gs>
                <a:gs pos="100000">
                  <a:srgbClr val="414C94">
                    <a:alpha val="100000"/>
                  </a:srgbClr>
                </a:gs>
              </a:gsLst>
              <a:lin ang="0"/>
            </a:gra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877442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83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5721425" y="2431156"/>
            <a:ext cx="1081921" cy="916682"/>
          </a:xfrm>
          <a:custGeom>
            <a:avLst/>
            <a:gdLst/>
            <a:ahLst/>
            <a:cxnLst/>
            <a:rect r="r" b="b" t="t" l="l"/>
            <a:pathLst>
              <a:path h="916682" w="1081921">
                <a:moveTo>
                  <a:pt x="0" y="0"/>
                </a:moveTo>
                <a:lnTo>
                  <a:pt x="1081921" y="0"/>
                </a:lnTo>
                <a:lnTo>
                  <a:pt x="1081921" y="916682"/>
                </a:lnTo>
                <a:lnTo>
                  <a:pt x="0" y="91668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8029622" y="9421364"/>
            <a:ext cx="1518989" cy="2556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97"/>
              </a:lnSpc>
            </a:pPr>
            <a:r>
              <a:rPr lang="en-US" sz="1997" b="tru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next slide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00724" y="1599114"/>
            <a:ext cx="1154372" cy="5157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57"/>
              </a:lnSpc>
            </a:pPr>
            <a:r>
              <a:rPr lang="en-US" sz="3145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23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895496" y="742925"/>
            <a:ext cx="12359869" cy="9208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37"/>
              </a:lnSpc>
            </a:pPr>
            <a:r>
              <a:rPr lang="en-US" sz="7197" b="true">
                <a:solidFill>
                  <a:srgbClr val="FFFFFF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HIVEMQ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09767" y="6737667"/>
            <a:ext cx="4262472" cy="3518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05"/>
              </a:lnSpc>
            </a:pPr>
            <a:r>
              <a:rPr lang="en-US" b="true" sz="2742">
                <a:solidFill>
                  <a:srgbClr val="36E9FD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HIVEMQ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064825" y="2576369"/>
            <a:ext cx="10194475" cy="54756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66"/>
              </a:lnSpc>
            </a:pPr>
            <a:r>
              <a:rPr lang="en-US" sz="3074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Message Routing: HiveMQ efficiently routes messages between the cameras and Node-RED, ensuring reliable data transmission</a:t>
            </a:r>
          </a:p>
          <a:p>
            <a:pPr algn="l">
              <a:lnSpc>
                <a:spcPts val="3966"/>
              </a:lnSpc>
            </a:pPr>
          </a:p>
          <a:p>
            <a:pPr algn="l">
              <a:lnSpc>
                <a:spcPts val="3966"/>
              </a:lnSpc>
            </a:pPr>
            <a:r>
              <a:rPr lang="en-US" sz="3074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Scalability: It supports the addition of multiple devices, allowing your system to grow without performance issues as more cameras or sensors are integrated.</a:t>
            </a:r>
          </a:p>
          <a:p>
            <a:pPr algn="l">
              <a:lnSpc>
                <a:spcPts val="3966"/>
              </a:lnSpc>
            </a:pPr>
          </a:p>
          <a:p>
            <a:pPr algn="l">
              <a:lnSpc>
                <a:spcPts val="3966"/>
              </a:lnSpc>
            </a:pPr>
            <a:r>
              <a:rPr lang="en-US" sz="3074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Data Management: HiveMQ handles incoming data streams, ensuring that vehicle counts and emergency signals are processed smoothly and promptly.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0">
            <a:off x="5721425" y="4428871"/>
            <a:ext cx="1081921" cy="916682"/>
          </a:xfrm>
          <a:custGeom>
            <a:avLst/>
            <a:gdLst/>
            <a:ahLst/>
            <a:cxnLst/>
            <a:rect r="r" b="b" t="t" l="l"/>
            <a:pathLst>
              <a:path h="916682" w="1081921">
                <a:moveTo>
                  <a:pt x="0" y="0"/>
                </a:moveTo>
                <a:lnTo>
                  <a:pt x="1081921" y="0"/>
                </a:lnTo>
                <a:lnTo>
                  <a:pt x="1081921" y="916682"/>
                </a:lnTo>
                <a:lnTo>
                  <a:pt x="0" y="91668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5718106" y="6426652"/>
            <a:ext cx="1081921" cy="916682"/>
          </a:xfrm>
          <a:custGeom>
            <a:avLst/>
            <a:gdLst/>
            <a:ahLst/>
            <a:cxnLst/>
            <a:rect r="r" b="b" t="t" l="l"/>
            <a:pathLst>
              <a:path h="916682" w="1081921">
                <a:moveTo>
                  <a:pt x="0" y="0"/>
                </a:moveTo>
                <a:lnTo>
                  <a:pt x="1081921" y="0"/>
                </a:lnTo>
                <a:lnTo>
                  <a:pt x="1081921" y="916682"/>
                </a:lnTo>
                <a:lnTo>
                  <a:pt x="0" y="91668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9" id="19"/>
          <p:cNvGrpSpPr/>
          <p:nvPr/>
        </p:nvGrpSpPr>
        <p:grpSpPr>
          <a:xfrm rot="0">
            <a:off x="1353232" y="2889497"/>
            <a:ext cx="4019008" cy="3078747"/>
            <a:chOff x="0" y="0"/>
            <a:chExt cx="590996" cy="45273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590996" cy="452730"/>
            </a:xfrm>
            <a:custGeom>
              <a:avLst/>
              <a:gdLst/>
              <a:ahLst/>
              <a:cxnLst/>
              <a:rect r="r" b="b" t="t" l="l"/>
              <a:pathLst>
                <a:path h="452730" w="590996">
                  <a:moveTo>
                    <a:pt x="38527" y="0"/>
                  </a:moveTo>
                  <a:lnTo>
                    <a:pt x="552469" y="0"/>
                  </a:lnTo>
                  <a:cubicBezTo>
                    <a:pt x="562687" y="0"/>
                    <a:pt x="572486" y="4059"/>
                    <a:pt x="579712" y="11284"/>
                  </a:cubicBezTo>
                  <a:cubicBezTo>
                    <a:pt x="586937" y="18509"/>
                    <a:pt x="590996" y="28309"/>
                    <a:pt x="590996" y="38527"/>
                  </a:cubicBezTo>
                  <a:lnTo>
                    <a:pt x="590996" y="414204"/>
                  </a:lnTo>
                  <a:cubicBezTo>
                    <a:pt x="590996" y="424422"/>
                    <a:pt x="586937" y="434221"/>
                    <a:pt x="579712" y="441446"/>
                  </a:cubicBezTo>
                  <a:cubicBezTo>
                    <a:pt x="572486" y="448671"/>
                    <a:pt x="562687" y="452730"/>
                    <a:pt x="552469" y="452730"/>
                  </a:cubicBezTo>
                  <a:lnTo>
                    <a:pt x="38527" y="452730"/>
                  </a:lnTo>
                  <a:cubicBezTo>
                    <a:pt x="28309" y="452730"/>
                    <a:pt x="18509" y="448671"/>
                    <a:pt x="11284" y="441446"/>
                  </a:cubicBezTo>
                  <a:cubicBezTo>
                    <a:pt x="4059" y="434221"/>
                    <a:pt x="0" y="424422"/>
                    <a:pt x="0" y="414204"/>
                  </a:cubicBezTo>
                  <a:lnTo>
                    <a:pt x="0" y="38527"/>
                  </a:lnTo>
                  <a:cubicBezTo>
                    <a:pt x="0" y="28309"/>
                    <a:pt x="4059" y="18509"/>
                    <a:pt x="11284" y="11284"/>
                  </a:cubicBezTo>
                  <a:cubicBezTo>
                    <a:pt x="18509" y="4059"/>
                    <a:pt x="28309" y="0"/>
                    <a:pt x="38527" y="0"/>
                  </a:cubicBezTo>
                  <a:close/>
                </a:path>
              </a:pathLst>
            </a:custGeom>
            <a:blipFill>
              <a:blip r:embed="rId7"/>
              <a:stretch>
                <a:fillRect l="-22844" t="0" r="-22844" b="0"/>
              </a:stretch>
            </a:blipFill>
            <a:ln cap="sq">
              <a:noFill/>
              <a:prstDash val="solid"/>
              <a:miter/>
            </a:ln>
          </p:spPr>
        </p:sp>
      </p:grpSp>
    </p:spTree>
  </p:cSld>
  <p:clrMapOvr>
    <a:masterClrMapping/>
  </p:clrMapOvr>
  <p:transition spd="fast">
    <p:fade/>
  </p:transition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32A64">
                <a:alpha val="100000"/>
              </a:srgbClr>
            </a:gs>
            <a:gs pos="100000">
              <a:srgbClr val="414C94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314761">
            <a:off x="5680419" y="6404287"/>
            <a:ext cx="19149891" cy="6989710"/>
          </a:xfrm>
          <a:custGeom>
            <a:avLst/>
            <a:gdLst/>
            <a:ahLst/>
            <a:cxnLst/>
            <a:rect r="r" b="b" t="t" l="l"/>
            <a:pathLst>
              <a:path h="6989710" w="19149891">
                <a:moveTo>
                  <a:pt x="0" y="0"/>
                </a:moveTo>
                <a:lnTo>
                  <a:pt x="19149891" y="0"/>
                </a:lnTo>
                <a:lnTo>
                  <a:pt x="19149891" y="6989711"/>
                </a:lnTo>
                <a:lnTo>
                  <a:pt x="0" y="69897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0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1572293">
            <a:off x="3960635" y="-5525403"/>
            <a:ext cx="19149891" cy="6989710"/>
          </a:xfrm>
          <a:custGeom>
            <a:avLst/>
            <a:gdLst/>
            <a:ahLst/>
            <a:cxnLst/>
            <a:rect r="r" b="b" t="t" l="l"/>
            <a:pathLst>
              <a:path h="6989710" w="19149891">
                <a:moveTo>
                  <a:pt x="0" y="6989711"/>
                </a:moveTo>
                <a:lnTo>
                  <a:pt x="19149891" y="6989711"/>
                </a:lnTo>
                <a:lnTo>
                  <a:pt x="19149891" y="0"/>
                </a:lnTo>
                <a:lnTo>
                  <a:pt x="0" y="0"/>
                </a:lnTo>
                <a:lnTo>
                  <a:pt x="0" y="6989711"/>
                </a:lnTo>
                <a:close/>
              </a:path>
            </a:pathLst>
          </a:custGeom>
          <a:blipFill>
            <a:blip r:embed="rId2">
              <a:alphaModFix amt="80000"/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7471201" y="8470425"/>
            <a:ext cx="3427871" cy="787875"/>
            <a:chOff x="0" y="0"/>
            <a:chExt cx="1768157" cy="4064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768157" cy="406400"/>
            </a:xfrm>
            <a:custGeom>
              <a:avLst/>
              <a:gdLst/>
              <a:ahLst/>
              <a:cxnLst/>
              <a:rect r="r" b="b" t="t" l="l"/>
              <a:pathLst>
                <a:path h="406400" w="1768157">
                  <a:moveTo>
                    <a:pt x="1564957" y="0"/>
                  </a:moveTo>
                  <a:cubicBezTo>
                    <a:pt x="1677182" y="0"/>
                    <a:pt x="1768157" y="90976"/>
                    <a:pt x="1768157" y="203200"/>
                  </a:cubicBezTo>
                  <a:cubicBezTo>
                    <a:pt x="1768157" y="315424"/>
                    <a:pt x="1677182" y="406400"/>
                    <a:pt x="1564957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32A64">
                    <a:alpha val="100000"/>
                  </a:srgbClr>
                </a:gs>
                <a:gs pos="100000">
                  <a:srgbClr val="414C94">
                    <a:alpha val="100000"/>
                  </a:srgbClr>
                </a:gs>
              </a:gsLst>
              <a:lin ang="0"/>
            </a:gra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1768157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83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9800017" y="8797202"/>
            <a:ext cx="369584" cy="174713"/>
          </a:xfrm>
          <a:custGeom>
            <a:avLst/>
            <a:gdLst/>
            <a:ahLst/>
            <a:cxnLst/>
            <a:rect r="r" b="b" t="t" l="l"/>
            <a:pathLst>
              <a:path h="174713" w="369584">
                <a:moveTo>
                  <a:pt x="0" y="0"/>
                </a:moveTo>
                <a:lnTo>
                  <a:pt x="369584" y="0"/>
                </a:lnTo>
                <a:lnTo>
                  <a:pt x="369584" y="174713"/>
                </a:lnTo>
                <a:lnTo>
                  <a:pt x="0" y="17471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156940" y="5882848"/>
            <a:ext cx="4167054" cy="957772"/>
            <a:chOff x="0" y="0"/>
            <a:chExt cx="1768157" cy="4064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768157" cy="406400"/>
            </a:xfrm>
            <a:custGeom>
              <a:avLst/>
              <a:gdLst/>
              <a:ahLst/>
              <a:cxnLst/>
              <a:rect r="r" b="b" t="t" l="l"/>
              <a:pathLst>
                <a:path h="406400" w="1768157">
                  <a:moveTo>
                    <a:pt x="1564957" y="0"/>
                  </a:moveTo>
                  <a:cubicBezTo>
                    <a:pt x="1677182" y="0"/>
                    <a:pt x="1768157" y="90976"/>
                    <a:pt x="1768157" y="203200"/>
                  </a:cubicBezTo>
                  <a:cubicBezTo>
                    <a:pt x="1768157" y="315424"/>
                    <a:pt x="1677182" y="406400"/>
                    <a:pt x="1564957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32A64">
                    <a:alpha val="100000"/>
                  </a:srgbClr>
                </a:gs>
                <a:gs pos="100000">
                  <a:srgbClr val="414C94">
                    <a:alpha val="100000"/>
                  </a:srgbClr>
                </a:gs>
              </a:gsLst>
              <a:lin ang="0"/>
            </a:gra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768157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83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6475393" y="5894505"/>
            <a:ext cx="5223064" cy="957772"/>
            <a:chOff x="0" y="0"/>
            <a:chExt cx="2216242" cy="4064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216242" cy="406400"/>
            </a:xfrm>
            <a:custGeom>
              <a:avLst/>
              <a:gdLst/>
              <a:ahLst/>
              <a:cxnLst/>
              <a:rect r="r" b="b" t="t" l="l"/>
              <a:pathLst>
                <a:path h="406400" w="2216242">
                  <a:moveTo>
                    <a:pt x="2013042" y="0"/>
                  </a:moveTo>
                  <a:cubicBezTo>
                    <a:pt x="2125266" y="0"/>
                    <a:pt x="2216242" y="90976"/>
                    <a:pt x="2216242" y="203200"/>
                  </a:cubicBezTo>
                  <a:cubicBezTo>
                    <a:pt x="2216242" y="315424"/>
                    <a:pt x="2125266" y="406400"/>
                    <a:pt x="2013042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32A64">
                    <a:alpha val="100000"/>
                  </a:srgbClr>
                </a:gs>
                <a:gs pos="100000">
                  <a:srgbClr val="414C94">
                    <a:alpha val="100000"/>
                  </a:srgbClr>
                </a:gs>
              </a:gsLst>
              <a:lin ang="0"/>
            </a:gra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2216242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83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2706453" y="5862059"/>
            <a:ext cx="4424607" cy="957772"/>
            <a:chOff x="0" y="0"/>
            <a:chExt cx="1877442" cy="4064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877442" cy="406400"/>
            </a:xfrm>
            <a:custGeom>
              <a:avLst/>
              <a:gdLst/>
              <a:ahLst/>
              <a:cxnLst/>
              <a:rect r="r" b="b" t="t" l="l"/>
              <a:pathLst>
                <a:path h="406400" w="1877442">
                  <a:moveTo>
                    <a:pt x="1674242" y="0"/>
                  </a:moveTo>
                  <a:cubicBezTo>
                    <a:pt x="1786466" y="0"/>
                    <a:pt x="1877442" y="90976"/>
                    <a:pt x="1877442" y="203200"/>
                  </a:cubicBezTo>
                  <a:cubicBezTo>
                    <a:pt x="1877442" y="315424"/>
                    <a:pt x="1786466" y="406400"/>
                    <a:pt x="1674242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32A64">
                    <a:alpha val="100000"/>
                  </a:srgbClr>
                </a:gs>
                <a:gs pos="100000">
                  <a:srgbClr val="414C94">
                    <a:alpha val="100000"/>
                  </a:srgbClr>
                </a:gs>
              </a:gsLst>
              <a:lin ang="0"/>
            </a:gra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1877442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83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2226213" y="3704335"/>
            <a:ext cx="1537227" cy="1795063"/>
          </a:xfrm>
          <a:custGeom>
            <a:avLst/>
            <a:gdLst/>
            <a:ahLst/>
            <a:cxnLst/>
            <a:rect r="r" b="b" t="t" l="l"/>
            <a:pathLst>
              <a:path h="1795063" w="1537227">
                <a:moveTo>
                  <a:pt x="0" y="0"/>
                </a:moveTo>
                <a:lnTo>
                  <a:pt x="1537226" y="0"/>
                </a:lnTo>
                <a:lnTo>
                  <a:pt x="1537226" y="1795063"/>
                </a:lnTo>
                <a:lnTo>
                  <a:pt x="0" y="179506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8096885" y="3547200"/>
            <a:ext cx="1957090" cy="1952197"/>
          </a:xfrm>
          <a:custGeom>
            <a:avLst/>
            <a:gdLst/>
            <a:ahLst/>
            <a:cxnLst/>
            <a:rect r="r" b="b" t="t" l="l"/>
            <a:pathLst>
              <a:path h="1952197" w="1957090">
                <a:moveTo>
                  <a:pt x="0" y="0"/>
                </a:moveTo>
                <a:lnTo>
                  <a:pt x="1957090" y="0"/>
                </a:lnTo>
                <a:lnTo>
                  <a:pt x="1957090" y="1952198"/>
                </a:lnTo>
                <a:lnTo>
                  <a:pt x="0" y="195219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4018483" y="3640768"/>
            <a:ext cx="1800548" cy="1858630"/>
          </a:xfrm>
          <a:custGeom>
            <a:avLst/>
            <a:gdLst/>
            <a:ahLst/>
            <a:cxnLst/>
            <a:rect r="r" b="b" t="t" l="l"/>
            <a:pathLst>
              <a:path h="1858630" w="1800548">
                <a:moveTo>
                  <a:pt x="0" y="0"/>
                </a:moveTo>
                <a:lnTo>
                  <a:pt x="1800548" y="0"/>
                </a:lnTo>
                <a:lnTo>
                  <a:pt x="1800548" y="1858630"/>
                </a:lnTo>
                <a:lnTo>
                  <a:pt x="0" y="185863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8070758" y="8780522"/>
            <a:ext cx="1518989" cy="2556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97"/>
              </a:lnSpc>
            </a:pPr>
            <a:r>
              <a:rPr lang="en-US" sz="1997" b="tru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next slide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300724" y="1599114"/>
            <a:ext cx="1154372" cy="5157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57"/>
              </a:lnSpc>
            </a:pPr>
            <a:r>
              <a:rPr lang="en-US" sz="3145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05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6051474" y="1762578"/>
            <a:ext cx="6185052" cy="17846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37"/>
              </a:lnSpc>
            </a:pPr>
            <a:r>
              <a:rPr lang="en-US" sz="7197" b="true">
                <a:solidFill>
                  <a:srgbClr val="FFFFFF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System Consists of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386817" y="6053471"/>
            <a:ext cx="3753249" cy="6736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05"/>
              </a:lnSpc>
            </a:pPr>
            <a:r>
              <a:rPr lang="en-US" b="true" sz="2742">
                <a:solidFill>
                  <a:srgbClr val="36E9FD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ADAPTIVE TRAFFIC LIGHT SYSTEM</a:t>
            </a:r>
            <a:r>
              <a:rPr lang="en-US" sz="2742" b="true">
                <a:solidFill>
                  <a:srgbClr val="36E9FD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 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6260118" y="6065128"/>
            <a:ext cx="5630624" cy="6736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05"/>
              </a:lnSpc>
            </a:pPr>
            <a:r>
              <a:rPr lang="en-US" b="true" sz="2742">
                <a:solidFill>
                  <a:srgbClr val="36E9FD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EMERGENCY VEHICLE RESPONDING SYSTEM</a:t>
            </a:r>
            <a:r>
              <a:rPr lang="en-US" sz="2742" b="true">
                <a:solidFill>
                  <a:srgbClr val="36E9FD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 </a:t>
            </a:r>
            <a:r>
              <a:rPr lang="en-US" b="true" sz="2742">
                <a:solidFill>
                  <a:srgbClr val="36E9FD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 AI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2802587" y="6089337"/>
            <a:ext cx="4262472" cy="6736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05"/>
              </a:lnSpc>
            </a:pPr>
            <a:r>
              <a:rPr lang="en-US" b="true" sz="2742">
                <a:solidFill>
                  <a:srgbClr val="36E9FD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ACCIDENT DETECTION SYSTEM</a:t>
            </a:r>
          </a:p>
        </p:txBody>
      </p:sp>
    </p:spTree>
  </p:cSld>
  <p:clrMapOvr>
    <a:masterClrMapping/>
  </p:clrMapOvr>
  <p:transition spd="fast">
    <p:fade/>
  </p:transition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361B70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314761">
            <a:off x="5680419" y="6404287"/>
            <a:ext cx="19149891" cy="6989710"/>
          </a:xfrm>
          <a:custGeom>
            <a:avLst/>
            <a:gdLst/>
            <a:ahLst/>
            <a:cxnLst/>
            <a:rect r="r" b="b" t="t" l="l"/>
            <a:pathLst>
              <a:path h="6989710" w="19149891">
                <a:moveTo>
                  <a:pt x="0" y="0"/>
                </a:moveTo>
                <a:lnTo>
                  <a:pt x="19149891" y="0"/>
                </a:lnTo>
                <a:lnTo>
                  <a:pt x="19149891" y="6989711"/>
                </a:lnTo>
                <a:lnTo>
                  <a:pt x="0" y="69897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0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1572293">
            <a:off x="3960635" y="-5525403"/>
            <a:ext cx="19149891" cy="6989710"/>
          </a:xfrm>
          <a:custGeom>
            <a:avLst/>
            <a:gdLst/>
            <a:ahLst/>
            <a:cxnLst/>
            <a:rect r="r" b="b" t="t" l="l"/>
            <a:pathLst>
              <a:path h="6989710" w="19149891">
                <a:moveTo>
                  <a:pt x="0" y="6989711"/>
                </a:moveTo>
                <a:lnTo>
                  <a:pt x="19149891" y="6989711"/>
                </a:lnTo>
                <a:lnTo>
                  <a:pt x="19149891" y="0"/>
                </a:lnTo>
                <a:lnTo>
                  <a:pt x="0" y="0"/>
                </a:lnTo>
                <a:lnTo>
                  <a:pt x="0" y="6989711"/>
                </a:lnTo>
                <a:close/>
              </a:path>
            </a:pathLst>
          </a:custGeom>
          <a:blipFill>
            <a:blip r:embed="rId2">
              <a:alphaModFix amt="80000"/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58242" y="2656831"/>
            <a:ext cx="5245482" cy="5245482"/>
            <a:chOff x="0" y="0"/>
            <a:chExt cx="14840029" cy="1484002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-366471" y="-11891"/>
              <a:ext cx="15572971" cy="14863810"/>
            </a:xfrm>
            <a:custGeom>
              <a:avLst/>
              <a:gdLst/>
              <a:ahLst/>
              <a:cxnLst/>
              <a:rect r="r" b="b" t="t" l="l"/>
              <a:pathLst>
                <a:path h="14863810" w="15572971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solidFill>
              <a:srgbClr val="36E9FD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-156193" y="188812"/>
              <a:ext cx="15152415" cy="14462405"/>
            </a:xfrm>
            <a:custGeom>
              <a:avLst/>
              <a:gdLst/>
              <a:ahLst/>
              <a:cxnLst/>
              <a:rect r="r" b="b" t="t" l="l"/>
              <a:pathLst>
                <a:path h="14462405" w="1515241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223301" y="551024"/>
              <a:ext cx="14393427" cy="13737979"/>
            </a:xfrm>
            <a:custGeom>
              <a:avLst/>
              <a:gdLst/>
              <a:ahLst/>
              <a:cxnLst/>
              <a:rect r="r" b="b" t="t" l="l"/>
              <a:pathLst>
                <a:path h="13737979" w="14393427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3"/>
              <a:stretch>
                <a:fillRect l="223" t="-12695" r="223" b="-12695"/>
              </a:stretch>
            </a:blip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6510712" y="2656831"/>
            <a:ext cx="5245482" cy="5245482"/>
            <a:chOff x="0" y="0"/>
            <a:chExt cx="14840029" cy="1484002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-366471" y="-11891"/>
              <a:ext cx="15572971" cy="14863810"/>
            </a:xfrm>
            <a:custGeom>
              <a:avLst/>
              <a:gdLst/>
              <a:ahLst/>
              <a:cxnLst/>
              <a:rect r="r" b="b" t="t" l="l"/>
              <a:pathLst>
                <a:path h="14863810" w="15572971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solidFill>
              <a:srgbClr val="36E9FD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-156193" y="188812"/>
              <a:ext cx="15152415" cy="14462405"/>
            </a:xfrm>
            <a:custGeom>
              <a:avLst/>
              <a:gdLst/>
              <a:ahLst/>
              <a:cxnLst/>
              <a:rect r="r" b="b" t="t" l="l"/>
              <a:pathLst>
                <a:path h="14462405" w="1515241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223301" y="551024"/>
              <a:ext cx="14393427" cy="13737979"/>
            </a:xfrm>
            <a:custGeom>
              <a:avLst/>
              <a:gdLst/>
              <a:ahLst/>
              <a:cxnLst/>
              <a:rect r="r" b="b" t="t" l="l"/>
              <a:pathLst>
                <a:path h="13737979" w="14393427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4"/>
              <a:stretch>
                <a:fillRect l="-37188" t="0" r="-37188" b="0"/>
              </a:stretch>
            </a:blipFill>
          </p:spPr>
        </p:sp>
      </p:grpSp>
      <p:grpSp>
        <p:nvGrpSpPr>
          <p:cNvPr name="Group 12" id="12"/>
          <p:cNvGrpSpPr>
            <a:grpSpLocks noChangeAspect="true"/>
          </p:cNvGrpSpPr>
          <p:nvPr/>
        </p:nvGrpSpPr>
        <p:grpSpPr>
          <a:xfrm rot="0">
            <a:off x="12806033" y="2486900"/>
            <a:ext cx="5245482" cy="5245482"/>
            <a:chOff x="0" y="0"/>
            <a:chExt cx="14840029" cy="14840029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-366471" y="-11891"/>
              <a:ext cx="15572971" cy="14863810"/>
            </a:xfrm>
            <a:custGeom>
              <a:avLst/>
              <a:gdLst/>
              <a:ahLst/>
              <a:cxnLst/>
              <a:rect r="r" b="b" t="t" l="l"/>
              <a:pathLst>
                <a:path h="14863810" w="15572971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solidFill>
              <a:srgbClr val="36E9FD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-156193" y="188812"/>
              <a:ext cx="15152415" cy="14462405"/>
            </a:xfrm>
            <a:custGeom>
              <a:avLst/>
              <a:gdLst/>
              <a:ahLst/>
              <a:cxnLst/>
              <a:rect r="r" b="b" t="t" l="l"/>
              <a:pathLst>
                <a:path h="14462405" w="1515241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223301" y="551024"/>
              <a:ext cx="14393427" cy="13737979"/>
            </a:xfrm>
            <a:custGeom>
              <a:avLst/>
              <a:gdLst/>
              <a:ahLst/>
              <a:cxnLst/>
              <a:rect r="r" b="b" t="t" l="l"/>
              <a:pathLst>
                <a:path h="13737979" w="14393427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5"/>
              <a:stretch>
                <a:fillRect l="-37188" t="0" r="-37188" b="0"/>
              </a:stretch>
            </a:blipFill>
          </p:spPr>
        </p:sp>
      </p:grpSp>
      <p:sp>
        <p:nvSpPr>
          <p:cNvPr name="Freeform 16" id="16"/>
          <p:cNvSpPr/>
          <p:nvPr/>
        </p:nvSpPr>
        <p:spPr>
          <a:xfrm flipH="false" flipV="false" rot="0">
            <a:off x="2912809" y="434535"/>
            <a:ext cx="1643562" cy="1643562"/>
          </a:xfrm>
          <a:custGeom>
            <a:avLst/>
            <a:gdLst/>
            <a:ahLst/>
            <a:cxnLst/>
            <a:rect r="r" b="b" t="t" l="l"/>
            <a:pathLst>
              <a:path h="1643562" w="1643562">
                <a:moveTo>
                  <a:pt x="0" y="0"/>
                </a:moveTo>
                <a:lnTo>
                  <a:pt x="1643562" y="0"/>
                </a:lnTo>
                <a:lnTo>
                  <a:pt x="1643562" y="1643562"/>
                </a:lnTo>
                <a:lnTo>
                  <a:pt x="0" y="16435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5306043" y="4976042"/>
            <a:ext cx="1097264" cy="901128"/>
          </a:xfrm>
          <a:custGeom>
            <a:avLst/>
            <a:gdLst/>
            <a:ahLst/>
            <a:cxnLst/>
            <a:rect r="r" b="b" t="t" l="l"/>
            <a:pathLst>
              <a:path h="901128" w="1097264">
                <a:moveTo>
                  <a:pt x="0" y="0"/>
                </a:moveTo>
                <a:lnTo>
                  <a:pt x="1097264" y="0"/>
                </a:lnTo>
                <a:lnTo>
                  <a:pt x="1097264" y="901128"/>
                </a:lnTo>
                <a:lnTo>
                  <a:pt x="0" y="90112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3686965" y="693897"/>
            <a:ext cx="10914070" cy="15834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53"/>
              </a:lnSpc>
            </a:pPr>
            <a:r>
              <a:rPr lang="en-US" sz="6372" b="true">
                <a:solidFill>
                  <a:srgbClr val="36E9FD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Adaptive Traffic light</a:t>
            </a:r>
          </a:p>
          <a:p>
            <a:pPr algn="ctr">
              <a:lnSpc>
                <a:spcPts val="6053"/>
              </a:lnSpc>
            </a:pPr>
            <a:r>
              <a:rPr lang="en-US" b="true" sz="6372">
                <a:solidFill>
                  <a:srgbClr val="36E9FD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system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756808" y="512922"/>
            <a:ext cx="1154372" cy="5157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57"/>
              </a:lnSpc>
            </a:pPr>
            <a:r>
              <a:rPr lang="en-US" sz="3145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06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661558" y="7979912"/>
            <a:ext cx="4266786" cy="12564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19"/>
              </a:lnSpc>
            </a:pPr>
            <a:r>
              <a:rPr lang="en-US" sz="2573" i="true">
                <a:solidFill>
                  <a:srgbClr val="FFFFFF"/>
                </a:solidFill>
                <a:latin typeface="Raleway Italics"/>
                <a:ea typeface="Raleway Italics"/>
                <a:cs typeface="Raleway Italics"/>
                <a:sym typeface="Raleway Italics"/>
              </a:rPr>
              <a:t>Monitoring Begins: Raspberry Pi Cameras Installed on Two Roads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7039182" y="7979912"/>
            <a:ext cx="4266786" cy="12564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19"/>
              </a:lnSpc>
            </a:pPr>
            <a:r>
              <a:rPr lang="en-US" sz="2573" i="true">
                <a:solidFill>
                  <a:srgbClr val="FFFFFF"/>
                </a:solidFill>
                <a:latin typeface="Raleway Italics"/>
                <a:ea typeface="Raleway Italics"/>
                <a:cs typeface="Raleway Italics"/>
                <a:sym typeface="Raleway Italics"/>
              </a:rPr>
              <a:t>YOLO Model in Action: Determining Vehicle Counts in Real Time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3295381" y="7979912"/>
            <a:ext cx="4266786" cy="12564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19"/>
              </a:lnSpc>
            </a:pPr>
            <a:r>
              <a:rPr lang="en-US" sz="2573" i="true">
                <a:solidFill>
                  <a:srgbClr val="FFFFFF"/>
                </a:solidFill>
                <a:latin typeface="Raleway Italics"/>
                <a:ea typeface="Raleway Italics"/>
                <a:cs typeface="Raleway Italics"/>
                <a:sym typeface="Raleway Italics"/>
              </a:rPr>
              <a:t>Data Transmission: Vehicle Counts Sent via MQTT to Node-RED for Traffic Control</a:t>
            </a:r>
          </a:p>
        </p:txBody>
      </p:sp>
      <p:sp>
        <p:nvSpPr>
          <p:cNvPr name="Freeform 23" id="23"/>
          <p:cNvSpPr/>
          <p:nvPr/>
        </p:nvSpPr>
        <p:spPr>
          <a:xfrm flipH="false" flipV="false" rot="0">
            <a:off x="11648789" y="4976042"/>
            <a:ext cx="1097264" cy="901128"/>
          </a:xfrm>
          <a:custGeom>
            <a:avLst/>
            <a:gdLst/>
            <a:ahLst/>
            <a:cxnLst/>
            <a:rect r="r" b="b" t="t" l="l"/>
            <a:pathLst>
              <a:path h="901128" w="1097264">
                <a:moveTo>
                  <a:pt x="0" y="0"/>
                </a:moveTo>
                <a:lnTo>
                  <a:pt x="1097264" y="0"/>
                </a:lnTo>
                <a:lnTo>
                  <a:pt x="1097264" y="901128"/>
                </a:lnTo>
                <a:lnTo>
                  <a:pt x="0" y="90112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fade/>
  </p:transition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32A64">
                <a:alpha val="100000"/>
              </a:srgbClr>
            </a:gs>
            <a:gs pos="100000">
              <a:srgbClr val="414C94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314761">
            <a:off x="5680419" y="6404287"/>
            <a:ext cx="19149891" cy="6989710"/>
          </a:xfrm>
          <a:custGeom>
            <a:avLst/>
            <a:gdLst/>
            <a:ahLst/>
            <a:cxnLst/>
            <a:rect r="r" b="b" t="t" l="l"/>
            <a:pathLst>
              <a:path h="6989710" w="19149891">
                <a:moveTo>
                  <a:pt x="0" y="0"/>
                </a:moveTo>
                <a:lnTo>
                  <a:pt x="19149891" y="0"/>
                </a:lnTo>
                <a:lnTo>
                  <a:pt x="19149891" y="6989711"/>
                </a:lnTo>
                <a:lnTo>
                  <a:pt x="0" y="69897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0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1572293">
            <a:off x="3960635" y="-5525403"/>
            <a:ext cx="19149891" cy="6989710"/>
          </a:xfrm>
          <a:custGeom>
            <a:avLst/>
            <a:gdLst/>
            <a:ahLst/>
            <a:cxnLst/>
            <a:rect r="r" b="b" t="t" l="l"/>
            <a:pathLst>
              <a:path h="6989710" w="19149891">
                <a:moveTo>
                  <a:pt x="0" y="6989711"/>
                </a:moveTo>
                <a:lnTo>
                  <a:pt x="19149891" y="6989711"/>
                </a:lnTo>
                <a:lnTo>
                  <a:pt x="19149891" y="0"/>
                </a:lnTo>
                <a:lnTo>
                  <a:pt x="0" y="0"/>
                </a:lnTo>
                <a:lnTo>
                  <a:pt x="0" y="6989711"/>
                </a:lnTo>
                <a:close/>
              </a:path>
            </a:pathLst>
          </a:custGeom>
          <a:blipFill>
            <a:blip r:embed="rId2">
              <a:alphaModFix amt="80000"/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4324264" y="9111268"/>
            <a:ext cx="3427871" cy="787875"/>
            <a:chOff x="0" y="0"/>
            <a:chExt cx="1768157" cy="4064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768157" cy="406400"/>
            </a:xfrm>
            <a:custGeom>
              <a:avLst/>
              <a:gdLst/>
              <a:ahLst/>
              <a:cxnLst/>
              <a:rect r="r" b="b" t="t" l="l"/>
              <a:pathLst>
                <a:path h="406400" w="1768157">
                  <a:moveTo>
                    <a:pt x="1564957" y="0"/>
                  </a:moveTo>
                  <a:cubicBezTo>
                    <a:pt x="1677182" y="0"/>
                    <a:pt x="1768157" y="90976"/>
                    <a:pt x="1768157" y="203200"/>
                  </a:cubicBezTo>
                  <a:cubicBezTo>
                    <a:pt x="1768157" y="315424"/>
                    <a:pt x="1677182" y="406400"/>
                    <a:pt x="1564957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32A64">
                    <a:alpha val="100000"/>
                  </a:srgbClr>
                </a:gs>
                <a:gs pos="100000">
                  <a:srgbClr val="414C94">
                    <a:alpha val="100000"/>
                  </a:srgbClr>
                </a:gs>
              </a:gsLst>
              <a:lin ang="0"/>
            </a:gra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1768157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83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6653080" y="9438045"/>
            <a:ext cx="369584" cy="174713"/>
          </a:xfrm>
          <a:custGeom>
            <a:avLst/>
            <a:gdLst/>
            <a:ahLst/>
            <a:cxnLst/>
            <a:rect r="r" b="b" t="t" l="l"/>
            <a:pathLst>
              <a:path h="174713" w="369584">
                <a:moveTo>
                  <a:pt x="0" y="0"/>
                </a:moveTo>
                <a:lnTo>
                  <a:pt x="369584" y="0"/>
                </a:lnTo>
                <a:lnTo>
                  <a:pt x="369584" y="174712"/>
                </a:lnTo>
                <a:lnTo>
                  <a:pt x="0" y="1747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0" y="2391750"/>
            <a:ext cx="526452" cy="446049"/>
          </a:xfrm>
          <a:custGeom>
            <a:avLst/>
            <a:gdLst/>
            <a:ahLst/>
            <a:cxnLst/>
            <a:rect r="r" b="b" t="t" l="l"/>
            <a:pathLst>
              <a:path h="446049" w="526452">
                <a:moveTo>
                  <a:pt x="0" y="0"/>
                </a:moveTo>
                <a:lnTo>
                  <a:pt x="526452" y="0"/>
                </a:lnTo>
                <a:lnTo>
                  <a:pt x="526452" y="446048"/>
                </a:lnTo>
                <a:lnTo>
                  <a:pt x="0" y="44604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4923821" y="9421364"/>
            <a:ext cx="1518989" cy="2556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97"/>
              </a:lnSpc>
            </a:pPr>
            <a:r>
              <a:rPr lang="en-US" sz="1997" b="tru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next slide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59764" y="990600"/>
            <a:ext cx="1154372" cy="5157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57"/>
              </a:lnSpc>
            </a:pPr>
            <a:r>
              <a:rPr lang="en-US" sz="3145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24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895496" y="742925"/>
            <a:ext cx="12359869" cy="9208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37"/>
              </a:lnSpc>
            </a:pPr>
            <a:r>
              <a:rPr lang="en-US" sz="7197" b="true">
                <a:solidFill>
                  <a:srgbClr val="FFFFFF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Image processing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59764" y="2344125"/>
            <a:ext cx="17528236" cy="71146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43"/>
              </a:lnSpc>
            </a:pPr>
            <a:r>
              <a:rPr lang="en-US" sz="3677" b="true">
                <a:solidFill>
                  <a:srgbClr val="36E9FD"/>
                </a:solidFill>
                <a:latin typeface="Raleway Bold"/>
                <a:ea typeface="Raleway Bold"/>
                <a:cs typeface="Raleway Bold"/>
                <a:sym typeface="Raleway Bold"/>
              </a:rPr>
              <a:t>Camera Setup</a:t>
            </a:r>
            <a:r>
              <a:rPr lang="en-US" sz="3677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: High-resolution cameras are installed at intersections to capture real-time video feeds.</a:t>
            </a:r>
          </a:p>
          <a:p>
            <a:pPr algn="l">
              <a:lnSpc>
                <a:spcPts val="4743"/>
              </a:lnSpc>
            </a:pPr>
            <a:r>
              <a:rPr lang="en-US" sz="3677" b="true">
                <a:solidFill>
                  <a:srgbClr val="36E9FD"/>
                </a:solidFill>
                <a:latin typeface="Raleway Bold"/>
                <a:ea typeface="Raleway Bold"/>
                <a:cs typeface="Raleway Bold"/>
                <a:sym typeface="Raleway Bold"/>
              </a:rPr>
              <a:t>YOLO Model</a:t>
            </a:r>
            <a:r>
              <a:rPr lang="en-US" sz="3677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: The YOLO (You Only Look Once) model is utilized for real-time object detection, trained on traffic-specific datasets to accurately identify and classify vehicles.</a:t>
            </a:r>
          </a:p>
          <a:p>
            <a:pPr algn="l">
              <a:lnSpc>
                <a:spcPts val="4743"/>
              </a:lnSpc>
            </a:pPr>
            <a:r>
              <a:rPr lang="en-US" sz="3677" b="true">
                <a:solidFill>
                  <a:srgbClr val="36E9FD"/>
                </a:solidFill>
                <a:latin typeface="Raleway Bold"/>
                <a:ea typeface="Raleway Bold"/>
                <a:cs typeface="Raleway Bold"/>
                <a:sym typeface="Raleway Bold"/>
              </a:rPr>
              <a:t>Frame Analysis</a:t>
            </a:r>
            <a:r>
              <a:rPr lang="en-US" sz="3677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: As frames are captured, the YOLO model processes each one, generating bounding boxes around detected vehicles and providing class labels.</a:t>
            </a:r>
          </a:p>
          <a:p>
            <a:pPr algn="l">
              <a:lnSpc>
                <a:spcPts val="4743"/>
              </a:lnSpc>
            </a:pPr>
            <a:r>
              <a:rPr lang="en-US" sz="3677" b="true">
                <a:solidFill>
                  <a:srgbClr val="36E9FD"/>
                </a:solidFill>
                <a:latin typeface="Raleway Bold"/>
                <a:ea typeface="Raleway Bold"/>
                <a:cs typeface="Raleway Bold"/>
                <a:sym typeface="Raleway Bold"/>
              </a:rPr>
              <a:t>Vehicle Counting</a:t>
            </a:r>
            <a:r>
              <a:rPr lang="en-US" sz="3677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: The system counts the number of vehicles detected in each frame and relays this data to Node-RED.</a:t>
            </a:r>
          </a:p>
          <a:p>
            <a:pPr algn="l">
              <a:lnSpc>
                <a:spcPts val="4743"/>
              </a:lnSpc>
            </a:pPr>
            <a:r>
              <a:rPr lang="en-US" sz="3677" b="true">
                <a:solidFill>
                  <a:srgbClr val="36E9FD"/>
                </a:solidFill>
                <a:latin typeface="Raleway Bold"/>
                <a:ea typeface="Raleway Bold"/>
                <a:cs typeface="Raleway Bold"/>
                <a:sym typeface="Raleway Bold"/>
              </a:rPr>
              <a:t>Data Transmission</a:t>
            </a:r>
            <a:r>
              <a:rPr lang="en-US" sz="3677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: Detected vehicle counts are sent via MQTT to ensure real-time updates for traffic management decisions.</a:t>
            </a:r>
          </a:p>
          <a:p>
            <a:pPr algn="l">
              <a:lnSpc>
                <a:spcPts val="4743"/>
              </a:lnSpc>
            </a:pP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0" y="3554729"/>
            <a:ext cx="526452" cy="446049"/>
          </a:xfrm>
          <a:custGeom>
            <a:avLst/>
            <a:gdLst/>
            <a:ahLst/>
            <a:cxnLst/>
            <a:rect r="r" b="b" t="t" l="l"/>
            <a:pathLst>
              <a:path h="446049" w="526452">
                <a:moveTo>
                  <a:pt x="0" y="0"/>
                </a:moveTo>
                <a:lnTo>
                  <a:pt x="526452" y="0"/>
                </a:lnTo>
                <a:lnTo>
                  <a:pt x="526452" y="446049"/>
                </a:lnTo>
                <a:lnTo>
                  <a:pt x="0" y="44604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0" y="5333237"/>
            <a:ext cx="526452" cy="446049"/>
          </a:xfrm>
          <a:custGeom>
            <a:avLst/>
            <a:gdLst/>
            <a:ahLst/>
            <a:cxnLst/>
            <a:rect r="r" b="b" t="t" l="l"/>
            <a:pathLst>
              <a:path h="446049" w="526452">
                <a:moveTo>
                  <a:pt x="0" y="0"/>
                </a:moveTo>
                <a:lnTo>
                  <a:pt x="526452" y="0"/>
                </a:lnTo>
                <a:lnTo>
                  <a:pt x="526452" y="446049"/>
                </a:lnTo>
                <a:lnTo>
                  <a:pt x="0" y="44604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0" y="6661969"/>
            <a:ext cx="526452" cy="446049"/>
          </a:xfrm>
          <a:custGeom>
            <a:avLst/>
            <a:gdLst/>
            <a:ahLst/>
            <a:cxnLst/>
            <a:rect r="r" b="b" t="t" l="l"/>
            <a:pathLst>
              <a:path h="446049" w="526452">
                <a:moveTo>
                  <a:pt x="0" y="0"/>
                </a:moveTo>
                <a:lnTo>
                  <a:pt x="526452" y="0"/>
                </a:lnTo>
                <a:lnTo>
                  <a:pt x="526452" y="446049"/>
                </a:lnTo>
                <a:lnTo>
                  <a:pt x="0" y="44604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0" y="7822393"/>
            <a:ext cx="526452" cy="446049"/>
          </a:xfrm>
          <a:custGeom>
            <a:avLst/>
            <a:gdLst/>
            <a:ahLst/>
            <a:cxnLst/>
            <a:rect r="r" b="b" t="t" l="l"/>
            <a:pathLst>
              <a:path h="446049" w="526452">
                <a:moveTo>
                  <a:pt x="0" y="0"/>
                </a:moveTo>
                <a:lnTo>
                  <a:pt x="526452" y="0"/>
                </a:lnTo>
                <a:lnTo>
                  <a:pt x="526452" y="446048"/>
                </a:lnTo>
                <a:lnTo>
                  <a:pt x="0" y="44604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fade/>
  </p:transition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32A64">
                <a:alpha val="100000"/>
              </a:srgbClr>
            </a:gs>
            <a:gs pos="100000">
              <a:srgbClr val="414C94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314761">
            <a:off x="5680419" y="6404287"/>
            <a:ext cx="19149891" cy="6989710"/>
          </a:xfrm>
          <a:custGeom>
            <a:avLst/>
            <a:gdLst/>
            <a:ahLst/>
            <a:cxnLst/>
            <a:rect r="r" b="b" t="t" l="l"/>
            <a:pathLst>
              <a:path h="6989710" w="19149891">
                <a:moveTo>
                  <a:pt x="0" y="0"/>
                </a:moveTo>
                <a:lnTo>
                  <a:pt x="19149891" y="0"/>
                </a:lnTo>
                <a:lnTo>
                  <a:pt x="19149891" y="6989711"/>
                </a:lnTo>
                <a:lnTo>
                  <a:pt x="0" y="69897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0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1572293">
            <a:off x="3960635" y="-5525403"/>
            <a:ext cx="19149891" cy="6989710"/>
          </a:xfrm>
          <a:custGeom>
            <a:avLst/>
            <a:gdLst/>
            <a:ahLst/>
            <a:cxnLst/>
            <a:rect r="r" b="b" t="t" l="l"/>
            <a:pathLst>
              <a:path h="6989710" w="19149891">
                <a:moveTo>
                  <a:pt x="0" y="6989711"/>
                </a:moveTo>
                <a:lnTo>
                  <a:pt x="19149891" y="6989711"/>
                </a:lnTo>
                <a:lnTo>
                  <a:pt x="19149891" y="0"/>
                </a:lnTo>
                <a:lnTo>
                  <a:pt x="0" y="0"/>
                </a:lnTo>
                <a:lnTo>
                  <a:pt x="0" y="6989711"/>
                </a:lnTo>
                <a:close/>
              </a:path>
            </a:pathLst>
          </a:custGeom>
          <a:blipFill>
            <a:blip r:embed="rId2">
              <a:alphaModFix amt="80000"/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7505279" y="9111268"/>
            <a:ext cx="3427871" cy="787875"/>
            <a:chOff x="0" y="0"/>
            <a:chExt cx="1768157" cy="4064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768157" cy="406400"/>
            </a:xfrm>
            <a:custGeom>
              <a:avLst/>
              <a:gdLst/>
              <a:ahLst/>
              <a:cxnLst/>
              <a:rect r="r" b="b" t="t" l="l"/>
              <a:pathLst>
                <a:path h="406400" w="1768157">
                  <a:moveTo>
                    <a:pt x="1564957" y="0"/>
                  </a:moveTo>
                  <a:cubicBezTo>
                    <a:pt x="1677182" y="0"/>
                    <a:pt x="1768157" y="90976"/>
                    <a:pt x="1768157" y="203200"/>
                  </a:cubicBezTo>
                  <a:cubicBezTo>
                    <a:pt x="1768157" y="315424"/>
                    <a:pt x="1677182" y="406400"/>
                    <a:pt x="1564957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32A64">
                    <a:alpha val="100000"/>
                  </a:srgbClr>
                </a:gs>
                <a:gs pos="100000">
                  <a:srgbClr val="414C94">
                    <a:alpha val="100000"/>
                  </a:srgbClr>
                </a:gs>
              </a:gsLst>
              <a:lin ang="0"/>
            </a:gra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1768157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83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9834095" y="9438045"/>
            <a:ext cx="369584" cy="174713"/>
          </a:xfrm>
          <a:custGeom>
            <a:avLst/>
            <a:gdLst/>
            <a:ahLst/>
            <a:cxnLst/>
            <a:rect r="r" b="b" t="t" l="l"/>
            <a:pathLst>
              <a:path h="174713" w="369584">
                <a:moveTo>
                  <a:pt x="0" y="0"/>
                </a:moveTo>
                <a:lnTo>
                  <a:pt x="369584" y="0"/>
                </a:lnTo>
                <a:lnTo>
                  <a:pt x="369584" y="174712"/>
                </a:lnTo>
                <a:lnTo>
                  <a:pt x="0" y="1747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226213" y="3704335"/>
            <a:ext cx="1537227" cy="1795063"/>
          </a:xfrm>
          <a:custGeom>
            <a:avLst/>
            <a:gdLst/>
            <a:ahLst/>
            <a:cxnLst/>
            <a:rect r="r" b="b" t="t" l="l"/>
            <a:pathLst>
              <a:path h="1795063" w="1537227">
                <a:moveTo>
                  <a:pt x="0" y="0"/>
                </a:moveTo>
                <a:lnTo>
                  <a:pt x="1537226" y="0"/>
                </a:lnTo>
                <a:lnTo>
                  <a:pt x="1537226" y="1795063"/>
                </a:lnTo>
                <a:lnTo>
                  <a:pt x="0" y="179506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429140" y="2866553"/>
            <a:ext cx="5365806" cy="4241313"/>
            <a:chOff x="0" y="0"/>
            <a:chExt cx="590996" cy="46714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590996" cy="467143"/>
            </a:xfrm>
            <a:custGeom>
              <a:avLst/>
              <a:gdLst/>
              <a:ahLst/>
              <a:cxnLst/>
              <a:rect r="r" b="b" t="t" l="l"/>
              <a:pathLst>
                <a:path h="467143" w="590996">
                  <a:moveTo>
                    <a:pt x="28857" y="0"/>
                  </a:moveTo>
                  <a:lnTo>
                    <a:pt x="562139" y="0"/>
                  </a:lnTo>
                  <a:cubicBezTo>
                    <a:pt x="578076" y="0"/>
                    <a:pt x="590996" y="12919"/>
                    <a:pt x="590996" y="28857"/>
                  </a:cubicBezTo>
                  <a:lnTo>
                    <a:pt x="590996" y="438286"/>
                  </a:lnTo>
                  <a:cubicBezTo>
                    <a:pt x="590996" y="454223"/>
                    <a:pt x="578076" y="467143"/>
                    <a:pt x="562139" y="467143"/>
                  </a:cubicBezTo>
                  <a:lnTo>
                    <a:pt x="28857" y="467143"/>
                  </a:lnTo>
                  <a:cubicBezTo>
                    <a:pt x="12919" y="467143"/>
                    <a:pt x="0" y="454223"/>
                    <a:pt x="0" y="438286"/>
                  </a:cubicBezTo>
                  <a:lnTo>
                    <a:pt x="0" y="28857"/>
                  </a:lnTo>
                  <a:cubicBezTo>
                    <a:pt x="0" y="12919"/>
                    <a:pt x="12919" y="0"/>
                    <a:pt x="28857" y="0"/>
                  </a:cubicBezTo>
                  <a:close/>
                </a:path>
              </a:pathLst>
            </a:custGeom>
            <a:blipFill>
              <a:blip r:embed="rId7"/>
              <a:stretch>
                <a:fillRect l="0" t="-805" r="0" b="-805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11" id="11"/>
          <p:cNvGrpSpPr/>
          <p:nvPr/>
        </p:nvGrpSpPr>
        <p:grpSpPr>
          <a:xfrm rot="0">
            <a:off x="6307117" y="2822232"/>
            <a:ext cx="5536627" cy="4241313"/>
            <a:chOff x="0" y="0"/>
            <a:chExt cx="590996" cy="45273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90996" cy="452730"/>
            </a:xfrm>
            <a:custGeom>
              <a:avLst/>
              <a:gdLst/>
              <a:ahLst/>
              <a:cxnLst/>
              <a:rect r="r" b="b" t="t" l="l"/>
              <a:pathLst>
                <a:path h="452730" w="590996">
                  <a:moveTo>
                    <a:pt x="27966" y="0"/>
                  </a:moveTo>
                  <a:lnTo>
                    <a:pt x="563030" y="0"/>
                  </a:lnTo>
                  <a:cubicBezTo>
                    <a:pt x="570447" y="0"/>
                    <a:pt x="577560" y="2946"/>
                    <a:pt x="582805" y="8191"/>
                  </a:cubicBezTo>
                  <a:cubicBezTo>
                    <a:pt x="588049" y="13436"/>
                    <a:pt x="590996" y="20549"/>
                    <a:pt x="590996" y="27966"/>
                  </a:cubicBezTo>
                  <a:lnTo>
                    <a:pt x="590996" y="424764"/>
                  </a:lnTo>
                  <a:cubicBezTo>
                    <a:pt x="590996" y="432181"/>
                    <a:pt x="588049" y="439294"/>
                    <a:pt x="582805" y="444539"/>
                  </a:cubicBezTo>
                  <a:cubicBezTo>
                    <a:pt x="577560" y="449784"/>
                    <a:pt x="570447" y="452730"/>
                    <a:pt x="563030" y="452730"/>
                  </a:cubicBezTo>
                  <a:lnTo>
                    <a:pt x="27966" y="452730"/>
                  </a:lnTo>
                  <a:cubicBezTo>
                    <a:pt x="20549" y="452730"/>
                    <a:pt x="13436" y="449784"/>
                    <a:pt x="8191" y="444539"/>
                  </a:cubicBezTo>
                  <a:cubicBezTo>
                    <a:pt x="2946" y="439294"/>
                    <a:pt x="0" y="432181"/>
                    <a:pt x="0" y="424764"/>
                  </a:cubicBezTo>
                  <a:lnTo>
                    <a:pt x="0" y="27966"/>
                  </a:lnTo>
                  <a:cubicBezTo>
                    <a:pt x="0" y="20549"/>
                    <a:pt x="2946" y="13436"/>
                    <a:pt x="8191" y="8191"/>
                  </a:cubicBezTo>
                  <a:cubicBezTo>
                    <a:pt x="13436" y="2946"/>
                    <a:pt x="20549" y="0"/>
                    <a:pt x="27966" y="0"/>
                  </a:cubicBezTo>
                  <a:close/>
                </a:path>
              </a:pathLst>
            </a:custGeom>
            <a:blipFill>
              <a:blip r:embed="rId8"/>
              <a:stretch>
                <a:fillRect l="-10320" t="0" r="-10320" b="0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13" id="13"/>
          <p:cNvGrpSpPr/>
          <p:nvPr/>
        </p:nvGrpSpPr>
        <p:grpSpPr>
          <a:xfrm rot="0">
            <a:off x="12487051" y="2866553"/>
            <a:ext cx="5536627" cy="4241313"/>
            <a:chOff x="0" y="0"/>
            <a:chExt cx="590996" cy="45273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590996" cy="452730"/>
            </a:xfrm>
            <a:custGeom>
              <a:avLst/>
              <a:gdLst/>
              <a:ahLst/>
              <a:cxnLst/>
              <a:rect r="r" b="b" t="t" l="l"/>
              <a:pathLst>
                <a:path h="452730" w="590996">
                  <a:moveTo>
                    <a:pt x="27966" y="0"/>
                  </a:moveTo>
                  <a:lnTo>
                    <a:pt x="563030" y="0"/>
                  </a:lnTo>
                  <a:cubicBezTo>
                    <a:pt x="570447" y="0"/>
                    <a:pt x="577560" y="2946"/>
                    <a:pt x="582805" y="8191"/>
                  </a:cubicBezTo>
                  <a:cubicBezTo>
                    <a:pt x="588049" y="13436"/>
                    <a:pt x="590996" y="20549"/>
                    <a:pt x="590996" y="27966"/>
                  </a:cubicBezTo>
                  <a:lnTo>
                    <a:pt x="590996" y="424764"/>
                  </a:lnTo>
                  <a:cubicBezTo>
                    <a:pt x="590996" y="432181"/>
                    <a:pt x="588049" y="439294"/>
                    <a:pt x="582805" y="444539"/>
                  </a:cubicBezTo>
                  <a:cubicBezTo>
                    <a:pt x="577560" y="449784"/>
                    <a:pt x="570447" y="452730"/>
                    <a:pt x="563030" y="452730"/>
                  </a:cubicBezTo>
                  <a:lnTo>
                    <a:pt x="27966" y="452730"/>
                  </a:lnTo>
                  <a:cubicBezTo>
                    <a:pt x="20549" y="452730"/>
                    <a:pt x="13436" y="449784"/>
                    <a:pt x="8191" y="444539"/>
                  </a:cubicBezTo>
                  <a:cubicBezTo>
                    <a:pt x="2946" y="439294"/>
                    <a:pt x="0" y="432181"/>
                    <a:pt x="0" y="424764"/>
                  </a:cubicBezTo>
                  <a:lnTo>
                    <a:pt x="0" y="27966"/>
                  </a:lnTo>
                  <a:cubicBezTo>
                    <a:pt x="0" y="20549"/>
                    <a:pt x="2946" y="13436"/>
                    <a:pt x="8191" y="8191"/>
                  </a:cubicBezTo>
                  <a:cubicBezTo>
                    <a:pt x="13436" y="2946"/>
                    <a:pt x="20549" y="0"/>
                    <a:pt x="27966" y="0"/>
                  </a:cubicBezTo>
                  <a:close/>
                </a:path>
              </a:pathLst>
            </a:custGeom>
            <a:blipFill>
              <a:blip r:embed="rId9"/>
              <a:stretch>
                <a:fillRect l="0" t="-4453" r="0" b="-4453"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name="TextBox 15" id="15"/>
          <p:cNvSpPr txBox="true"/>
          <p:nvPr/>
        </p:nvSpPr>
        <p:spPr>
          <a:xfrm rot="0">
            <a:off x="8104836" y="9421364"/>
            <a:ext cx="1518989" cy="2556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97"/>
              </a:lnSpc>
            </a:pPr>
            <a:r>
              <a:rPr lang="en-US" sz="1997" b="tru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next slide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300724" y="1599114"/>
            <a:ext cx="1154372" cy="5157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57"/>
              </a:lnSpc>
            </a:pPr>
            <a:r>
              <a:rPr lang="en-US" sz="3145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18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3713166" y="494499"/>
            <a:ext cx="10724529" cy="9208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37"/>
              </a:lnSpc>
            </a:pPr>
            <a:r>
              <a:rPr lang="en-US" sz="7197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Image processing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1300724" y="7314826"/>
            <a:ext cx="4167054" cy="957772"/>
            <a:chOff x="0" y="0"/>
            <a:chExt cx="1768157" cy="4064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768157" cy="406400"/>
            </a:xfrm>
            <a:custGeom>
              <a:avLst/>
              <a:gdLst/>
              <a:ahLst/>
              <a:cxnLst/>
              <a:rect r="r" b="b" t="t" l="l"/>
              <a:pathLst>
                <a:path h="406400" w="1768157">
                  <a:moveTo>
                    <a:pt x="1564957" y="0"/>
                  </a:moveTo>
                  <a:cubicBezTo>
                    <a:pt x="1677182" y="0"/>
                    <a:pt x="1768157" y="90976"/>
                    <a:pt x="1768157" y="203200"/>
                  </a:cubicBezTo>
                  <a:cubicBezTo>
                    <a:pt x="1768157" y="315424"/>
                    <a:pt x="1677182" y="406400"/>
                    <a:pt x="1564957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32A64">
                    <a:alpha val="100000"/>
                  </a:srgbClr>
                </a:gs>
                <a:gs pos="100000">
                  <a:srgbClr val="414C94">
                    <a:alpha val="100000"/>
                  </a:srgbClr>
                </a:gs>
              </a:gsLst>
              <a:lin ang="0"/>
            </a:gra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0" y="-38100"/>
              <a:ext cx="1768157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83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6619178" y="7326483"/>
            <a:ext cx="5223064" cy="957772"/>
            <a:chOff x="0" y="0"/>
            <a:chExt cx="2216242" cy="4064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2216242" cy="406400"/>
            </a:xfrm>
            <a:custGeom>
              <a:avLst/>
              <a:gdLst/>
              <a:ahLst/>
              <a:cxnLst/>
              <a:rect r="r" b="b" t="t" l="l"/>
              <a:pathLst>
                <a:path h="406400" w="2216242">
                  <a:moveTo>
                    <a:pt x="2013042" y="0"/>
                  </a:moveTo>
                  <a:cubicBezTo>
                    <a:pt x="2125266" y="0"/>
                    <a:pt x="2216242" y="90976"/>
                    <a:pt x="2216242" y="203200"/>
                  </a:cubicBezTo>
                  <a:cubicBezTo>
                    <a:pt x="2216242" y="315424"/>
                    <a:pt x="2125266" y="406400"/>
                    <a:pt x="2013042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32A64">
                    <a:alpha val="100000"/>
                  </a:srgbClr>
                </a:gs>
                <a:gs pos="100000">
                  <a:srgbClr val="414C94">
                    <a:alpha val="100000"/>
                  </a:srgbClr>
                </a:gs>
              </a:gsLst>
              <a:lin ang="0"/>
            </a:gra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0" y="-38100"/>
              <a:ext cx="2216242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83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12850238" y="7294037"/>
            <a:ext cx="4424607" cy="957772"/>
            <a:chOff x="0" y="0"/>
            <a:chExt cx="1877442" cy="4064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877442" cy="406400"/>
            </a:xfrm>
            <a:custGeom>
              <a:avLst/>
              <a:gdLst/>
              <a:ahLst/>
              <a:cxnLst/>
              <a:rect r="r" b="b" t="t" l="l"/>
              <a:pathLst>
                <a:path h="406400" w="1877442">
                  <a:moveTo>
                    <a:pt x="1674242" y="0"/>
                  </a:moveTo>
                  <a:cubicBezTo>
                    <a:pt x="1786466" y="0"/>
                    <a:pt x="1877442" y="90976"/>
                    <a:pt x="1877442" y="203200"/>
                  </a:cubicBezTo>
                  <a:cubicBezTo>
                    <a:pt x="1877442" y="315424"/>
                    <a:pt x="1786466" y="406400"/>
                    <a:pt x="1674242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32A64">
                    <a:alpha val="100000"/>
                  </a:srgbClr>
                </a:gs>
                <a:gs pos="100000">
                  <a:srgbClr val="414C94">
                    <a:alpha val="100000"/>
                  </a:srgbClr>
                </a:gs>
              </a:gsLst>
              <a:lin ang="0"/>
            </a:gra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26" id="26"/>
            <p:cNvSpPr txBox="true"/>
            <p:nvPr/>
          </p:nvSpPr>
          <p:spPr>
            <a:xfrm>
              <a:off x="0" y="-38100"/>
              <a:ext cx="1877442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83"/>
                </a:lnSpc>
              </a:pPr>
            </a:p>
          </p:txBody>
        </p:sp>
      </p:grpSp>
      <p:sp>
        <p:nvSpPr>
          <p:cNvPr name="TextBox 27" id="27"/>
          <p:cNvSpPr txBox="true"/>
          <p:nvPr/>
        </p:nvSpPr>
        <p:spPr>
          <a:xfrm rot="0">
            <a:off x="1458453" y="7625597"/>
            <a:ext cx="3753249" cy="3518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05"/>
              </a:lnSpc>
            </a:pPr>
            <a:r>
              <a:rPr lang="en-US" b="true" sz="2742">
                <a:solidFill>
                  <a:srgbClr val="36E9FD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7 CARS DETECTION 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6403903" y="7646386"/>
            <a:ext cx="5630624" cy="3518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05"/>
              </a:lnSpc>
            </a:pPr>
            <a:r>
              <a:rPr lang="en-US" b="true" sz="2742">
                <a:solidFill>
                  <a:srgbClr val="36E9F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4 CARS DETECTION 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2931305" y="7646386"/>
            <a:ext cx="4262472" cy="3518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05"/>
              </a:lnSpc>
            </a:pPr>
            <a:r>
              <a:rPr lang="en-US" b="true" sz="2742">
                <a:solidFill>
                  <a:srgbClr val="36E9F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2 CARS DETECTION </a:t>
            </a:r>
          </a:p>
        </p:txBody>
      </p:sp>
    </p:spTree>
  </p:cSld>
  <p:clrMapOvr>
    <a:masterClrMapping/>
  </p:clrMapOvr>
  <p:transition spd="fast">
    <p:fade/>
  </p:transition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361B70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314761">
            <a:off x="5680419" y="6404287"/>
            <a:ext cx="19149891" cy="6989710"/>
          </a:xfrm>
          <a:custGeom>
            <a:avLst/>
            <a:gdLst/>
            <a:ahLst/>
            <a:cxnLst/>
            <a:rect r="r" b="b" t="t" l="l"/>
            <a:pathLst>
              <a:path h="6989710" w="19149891">
                <a:moveTo>
                  <a:pt x="0" y="0"/>
                </a:moveTo>
                <a:lnTo>
                  <a:pt x="19149891" y="0"/>
                </a:lnTo>
                <a:lnTo>
                  <a:pt x="19149891" y="6989711"/>
                </a:lnTo>
                <a:lnTo>
                  <a:pt x="0" y="69897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0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1572293">
            <a:off x="3960635" y="-5525403"/>
            <a:ext cx="19149891" cy="6989710"/>
          </a:xfrm>
          <a:custGeom>
            <a:avLst/>
            <a:gdLst/>
            <a:ahLst/>
            <a:cxnLst/>
            <a:rect r="r" b="b" t="t" l="l"/>
            <a:pathLst>
              <a:path h="6989710" w="19149891">
                <a:moveTo>
                  <a:pt x="0" y="6989711"/>
                </a:moveTo>
                <a:lnTo>
                  <a:pt x="19149891" y="6989711"/>
                </a:lnTo>
                <a:lnTo>
                  <a:pt x="19149891" y="0"/>
                </a:lnTo>
                <a:lnTo>
                  <a:pt x="0" y="0"/>
                </a:lnTo>
                <a:lnTo>
                  <a:pt x="0" y="6989711"/>
                </a:lnTo>
                <a:close/>
              </a:path>
            </a:pathLst>
          </a:custGeom>
          <a:blipFill>
            <a:blip r:embed="rId2">
              <a:alphaModFix amt="80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912809" y="434535"/>
            <a:ext cx="1643562" cy="1643562"/>
          </a:xfrm>
          <a:custGeom>
            <a:avLst/>
            <a:gdLst/>
            <a:ahLst/>
            <a:cxnLst/>
            <a:rect r="r" b="b" t="t" l="l"/>
            <a:pathLst>
              <a:path h="1643562" w="1643562">
                <a:moveTo>
                  <a:pt x="0" y="0"/>
                </a:moveTo>
                <a:lnTo>
                  <a:pt x="1643562" y="0"/>
                </a:lnTo>
                <a:lnTo>
                  <a:pt x="1643562" y="1643562"/>
                </a:lnTo>
                <a:lnTo>
                  <a:pt x="0" y="16435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5771370" y="2422797"/>
            <a:ext cx="7384080" cy="4091260"/>
            <a:chOff x="0" y="0"/>
            <a:chExt cx="1085830" cy="60162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085830" cy="601620"/>
            </a:xfrm>
            <a:custGeom>
              <a:avLst/>
              <a:gdLst/>
              <a:ahLst/>
              <a:cxnLst/>
              <a:rect r="r" b="b" t="t" l="l"/>
              <a:pathLst>
                <a:path h="601620" w="1085830">
                  <a:moveTo>
                    <a:pt x="20969" y="0"/>
                  </a:moveTo>
                  <a:lnTo>
                    <a:pt x="1064861" y="0"/>
                  </a:lnTo>
                  <a:cubicBezTo>
                    <a:pt x="1076442" y="0"/>
                    <a:pt x="1085830" y="9388"/>
                    <a:pt x="1085830" y="20969"/>
                  </a:cubicBezTo>
                  <a:lnTo>
                    <a:pt x="1085830" y="580651"/>
                  </a:lnTo>
                  <a:cubicBezTo>
                    <a:pt x="1085830" y="592232"/>
                    <a:pt x="1076442" y="601620"/>
                    <a:pt x="1064861" y="601620"/>
                  </a:cubicBezTo>
                  <a:lnTo>
                    <a:pt x="20969" y="601620"/>
                  </a:lnTo>
                  <a:cubicBezTo>
                    <a:pt x="15408" y="601620"/>
                    <a:pt x="10074" y="599411"/>
                    <a:pt x="6142" y="595479"/>
                  </a:cubicBezTo>
                  <a:cubicBezTo>
                    <a:pt x="2209" y="591546"/>
                    <a:pt x="0" y="586213"/>
                    <a:pt x="0" y="580651"/>
                  </a:cubicBezTo>
                  <a:lnTo>
                    <a:pt x="0" y="20969"/>
                  </a:lnTo>
                  <a:cubicBezTo>
                    <a:pt x="0" y="9388"/>
                    <a:pt x="9388" y="0"/>
                    <a:pt x="20969" y="0"/>
                  </a:cubicBezTo>
                  <a:close/>
                </a:path>
              </a:pathLst>
            </a:custGeom>
            <a:blipFill>
              <a:blip r:embed="rId5"/>
              <a:stretch>
                <a:fillRect l="0" t="-8575" r="0" b="-8575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7" id="7"/>
          <p:cNvGrpSpPr/>
          <p:nvPr/>
        </p:nvGrpSpPr>
        <p:grpSpPr>
          <a:xfrm rot="0">
            <a:off x="5771370" y="6739898"/>
            <a:ext cx="3265239" cy="2537178"/>
            <a:chOff x="0" y="0"/>
            <a:chExt cx="2323227" cy="180520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323227" cy="1805209"/>
            </a:xfrm>
            <a:custGeom>
              <a:avLst/>
              <a:gdLst/>
              <a:ahLst/>
              <a:cxnLst/>
              <a:rect r="r" b="b" t="t" l="l"/>
              <a:pathLst>
                <a:path h="1805209" w="2323227">
                  <a:moveTo>
                    <a:pt x="47420" y="0"/>
                  </a:moveTo>
                  <a:lnTo>
                    <a:pt x="2275806" y="0"/>
                  </a:lnTo>
                  <a:cubicBezTo>
                    <a:pt x="2288383" y="0"/>
                    <a:pt x="2300444" y="4996"/>
                    <a:pt x="2309338" y="13889"/>
                  </a:cubicBezTo>
                  <a:cubicBezTo>
                    <a:pt x="2318231" y="22782"/>
                    <a:pt x="2323227" y="34844"/>
                    <a:pt x="2323227" y="47420"/>
                  </a:cubicBezTo>
                  <a:lnTo>
                    <a:pt x="2323227" y="1757789"/>
                  </a:lnTo>
                  <a:cubicBezTo>
                    <a:pt x="2323227" y="1770366"/>
                    <a:pt x="2318231" y="1782427"/>
                    <a:pt x="2309338" y="1791320"/>
                  </a:cubicBezTo>
                  <a:cubicBezTo>
                    <a:pt x="2300444" y="1800213"/>
                    <a:pt x="2288383" y="1805209"/>
                    <a:pt x="2275806" y="1805209"/>
                  </a:cubicBezTo>
                  <a:lnTo>
                    <a:pt x="47420" y="1805209"/>
                  </a:lnTo>
                  <a:cubicBezTo>
                    <a:pt x="34844" y="1805209"/>
                    <a:pt x="22782" y="1800213"/>
                    <a:pt x="13889" y="1791320"/>
                  </a:cubicBezTo>
                  <a:cubicBezTo>
                    <a:pt x="4996" y="1782427"/>
                    <a:pt x="0" y="1770366"/>
                    <a:pt x="0" y="1757789"/>
                  </a:cubicBezTo>
                  <a:lnTo>
                    <a:pt x="0" y="47420"/>
                  </a:lnTo>
                  <a:cubicBezTo>
                    <a:pt x="0" y="34844"/>
                    <a:pt x="4996" y="22782"/>
                    <a:pt x="13889" y="13889"/>
                  </a:cubicBezTo>
                  <a:cubicBezTo>
                    <a:pt x="22782" y="4996"/>
                    <a:pt x="34844" y="0"/>
                    <a:pt x="47420" y="0"/>
                  </a:cubicBezTo>
                  <a:close/>
                </a:path>
              </a:pathLst>
            </a:custGeom>
            <a:blipFill>
              <a:blip r:embed="rId6"/>
              <a:stretch>
                <a:fillRect l="-9446" t="-313759" r="-168507" b="-4392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9" id="9"/>
          <p:cNvGrpSpPr/>
          <p:nvPr/>
        </p:nvGrpSpPr>
        <p:grpSpPr>
          <a:xfrm rot="0">
            <a:off x="9990416" y="6699193"/>
            <a:ext cx="3165035" cy="2537178"/>
            <a:chOff x="0" y="0"/>
            <a:chExt cx="2251931" cy="180520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251931" cy="1805209"/>
            </a:xfrm>
            <a:custGeom>
              <a:avLst/>
              <a:gdLst/>
              <a:ahLst/>
              <a:cxnLst/>
              <a:rect r="r" b="b" t="t" l="l"/>
              <a:pathLst>
                <a:path h="1805209" w="2251931">
                  <a:moveTo>
                    <a:pt x="48922" y="0"/>
                  </a:moveTo>
                  <a:lnTo>
                    <a:pt x="2203009" y="0"/>
                  </a:lnTo>
                  <a:cubicBezTo>
                    <a:pt x="2230028" y="0"/>
                    <a:pt x="2251931" y="21903"/>
                    <a:pt x="2251931" y="48922"/>
                  </a:cubicBezTo>
                  <a:lnTo>
                    <a:pt x="2251931" y="1756288"/>
                  </a:lnTo>
                  <a:cubicBezTo>
                    <a:pt x="2251931" y="1783306"/>
                    <a:pt x="2230028" y="1805209"/>
                    <a:pt x="2203009" y="1805209"/>
                  </a:cubicBezTo>
                  <a:lnTo>
                    <a:pt x="48922" y="1805209"/>
                  </a:lnTo>
                  <a:cubicBezTo>
                    <a:pt x="21903" y="1805209"/>
                    <a:pt x="0" y="1783306"/>
                    <a:pt x="0" y="1756288"/>
                  </a:cubicBezTo>
                  <a:lnTo>
                    <a:pt x="0" y="48922"/>
                  </a:lnTo>
                  <a:cubicBezTo>
                    <a:pt x="0" y="21903"/>
                    <a:pt x="21903" y="0"/>
                    <a:pt x="48922" y="0"/>
                  </a:cubicBezTo>
                  <a:close/>
                </a:path>
              </a:pathLst>
            </a:custGeom>
            <a:blipFill>
              <a:blip r:embed="rId7"/>
              <a:stretch>
                <a:fillRect l="-162073" t="-12293" r="-1465" b="-3069"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name="TextBox 11" id="11"/>
          <p:cNvSpPr txBox="true"/>
          <p:nvPr/>
        </p:nvSpPr>
        <p:spPr>
          <a:xfrm rot="0">
            <a:off x="3686965" y="693897"/>
            <a:ext cx="10914070" cy="15834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53"/>
              </a:lnSpc>
            </a:pPr>
            <a:r>
              <a:rPr lang="en-US" sz="6372" b="true">
                <a:solidFill>
                  <a:srgbClr val="36E9FD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Adaptive Traffic light</a:t>
            </a:r>
          </a:p>
          <a:p>
            <a:pPr algn="ctr">
              <a:lnSpc>
                <a:spcPts val="6053"/>
              </a:lnSpc>
            </a:pPr>
            <a:r>
              <a:rPr lang="en-US" b="true" sz="6372">
                <a:solidFill>
                  <a:srgbClr val="36E9FD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system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56808" y="512922"/>
            <a:ext cx="1154372" cy="5157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57"/>
              </a:lnSpc>
            </a:pPr>
            <a:r>
              <a:rPr lang="en-US" sz="3145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07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-2055560" y="6400608"/>
            <a:ext cx="10914070" cy="8214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53"/>
              </a:lnSpc>
            </a:pPr>
            <a:r>
              <a:rPr lang="en-US" b="true" sz="6372">
                <a:solidFill>
                  <a:srgbClr val="36E9F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State 1</a:t>
            </a:r>
          </a:p>
        </p:txBody>
      </p:sp>
      <p:sp>
        <p:nvSpPr>
          <p:cNvPr name="Freeform 14" id="14"/>
          <p:cNvSpPr/>
          <p:nvPr/>
        </p:nvSpPr>
        <p:spPr>
          <a:xfrm flipH="false" flipV="true" rot="1839967">
            <a:off x="292997" y="1896514"/>
            <a:ext cx="3236367" cy="4077312"/>
          </a:xfrm>
          <a:custGeom>
            <a:avLst/>
            <a:gdLst/>
            <a:ahLst/>
            <a:cxnLst/>
            <a:rect r="r" b="b" t="t" l="l"/>
            <a:pathLst>
              <a:path h="4077312" w="3236367">
                <a:moveTo>
                  <a:pt x="0" y="4077312"/>
                </a:moveTo>
                <a:lnTo>
                  <a:pt x="3236366" y="4077312"/>
                </a:lnTo>
                <a:lnTo>
                  <a:pt x="3236366" y="0"/>
                </a:lnTo>
                <a:lnTo>
                  <a:pt x="0" y="0"/>
                </a:lnTo>
                <a:lnTo>
                  <a:pt x="0" y="4077312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fade/>
  </p:transition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361B70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314761">
            <a:off x="5680419" y="6404287"/>
            <a:ext cx="19149891" cy="6989710"/>
          </a:xfrm>
          <a:custGeom>
            <a:avLst/>
            <a:gdLst/>
            <a:ahLst/>
            <a:cxnLst/>
            <a:rect r="r" b="b" t="t" l="l"/>
            <a:pathLst>
              <a:path h="6989710" w="19149891">
                <a:moveTo>
                  <a:pt x="0" y="0"/>
                </a:moveTo>
                <a:lnTo>
                  <a:pt x="19149891" y="0"/>
                </a:lnTo>
                <a:lnTo>
                  <a:pt x="19149891" y="6989711"/>
                </a:lnTo>
                <a:lnTo>
                  <a:pt x="0" y="69897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0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1572293">
            <a:off x="3960635" y="-5525403"/>
            <a:ext cx="19149891" cy="6989710"/>
          </a:xfrm>
          <a:custGeom>
            <a:avLst/>
            <a:gdLst/>
            <a:ahLst/>
            <a:cxnLst/>
            <a:rect r="r" b="b" t="t" l="l"/>
            <a:pathLst>
              <a:path h="6989710" w="19149891">
                <a:moveTo>
                  <a:pt x="0" y="6989711"/>
                </a:moveTo>
                <a:lnTo>
                  <a:pt x="19149891" y="6989711"/>
                </a:lnTo>
                <a:lnTo>
                  <a:pt x="19149891" y="0"/>
                </a:lnTo>
                <a:lnTo>
                  <a:pt x="0" y="0"/>
                </a:lnTo>
                <a:lnTo>
                  <a:pt x="0" y="6989711"/>
                </a:lnTo>
                <a:close/>
              </a:path>
            </a:pathLst>
          </a:custGeom>
          <a:blipFill>
            <a:blip r:embed="rId2">
              <a:alphaModFix amt="80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912809" y="434535"/>
            <a:ext cx="1643562" cy="1643562"/>
          </a:xfrm>
          <a:custGeom>
            <a:avLst/>
            <a:gdLst/>
            <a:ahLst/>
            <a:cxnLst/>
            <a:rect r="r" b="b" t="t" l="l"/>
            <a:pathLst>
              <a:path h="1643562" w="1643562">
                <a:moveTo>
                  <a:pt x="0" y="0"/>
                </a:moveTo>
                <a:lnTo>
                  <a:pt x="1643562" y="0"/>
                </a:lnTo>
                <a:lnTo>
                  <a:pt x="1643562" y="1643562"/>
                </a:lnTo>
                <a:lnTo>
                  <a:pt x="0" y="16435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5771370" y="2422797"/>
            <a:ext cx="7384080" cy="4091260"/>
            <a:chOff x="0" y="0"/>
            <a:chExt cx="1085830" cy="60162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085830" cy="601620"/>
            </a:xfrm>
            <a:custGeom>
              <a:avLst/>
              <a:gdLst/>
              <a:ahLst/>
              <a:cxnLst/>
              <a:rect r="r" b="b" t="t" l="l"/>
              <a:pathLst>
                <a:path h="601620" w="1085830">
                  <a:moveTo>
                    <a:pt x="20969" y="0"/>
                  </a:moveTo>
                  <a:lnTo>
                    <a:pt x="1064861" y="0"/>
                  </a:lnTo>
                  <a:cubicBezTo>
                    <a:pt x="1076442" y="0"/>
                    <a:pt x="1085830" y="9388"/>
                    <a:pt x="1085830" y="20969"/>
                  </a:cubicBezTo>
                  <a:lnTo>
                    <a:pt x="1085830" y="580651"/>
                  </a:lnTo>
                  <a:cubicBezTo>
                    <a:pt x="1085830" y="592232"/>
                    <a:pt x="1076442" y="601620"/>
                    <a:pt x="1064861" y="601620"/>
                  </a:cubicBezTo>
                  <a:lnTo>
                    <a:pt x="20969" y="601620"/>
                  </a:lnTo>
                  <a:cubicBezTo>
                    <a:pt x="15408" y="601620"/>
                    <a:pt x="10074" y="599411"/>
                    <a:pt x="6142" y="595479"/>
                  </a:cubicBezTo>
                  <a:cubicBezTo>
                    <a:pt x="2209" y="591546"/>
                    <a:pt x="0" y="586213"/>
                    <a:pt x="0" y="580651"/>
                  </a:cubicBezTo>
                  <a:lnTo>
                    <a:pt x="0" y="20969"/>
                  </a:lnTo>
                  <a:cubicBezTo>
                    <a:pt x="0" y="9388"/>
                    <a:pt x="9388" y="0"/>
                    <a:pt x="20969" y="0"/>
                  </a:cubicBezTo>
                  <a:close/>
                </a:path>
              </a:pathLst>
            </a:custGeom>
            <a:blipFill>
              <a:blip r:embed="rId5"/>
              <a:stretch>
                <a:fillRect l="0" t="-4508" r="0" b="-89980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7" id="7"/>
          <p:cNvGrpSpPr/>
          <p:nvPr/>
        </p:nvGrpSpPr>
        <p:grpSpPr>
          <a:xfrm rot="0">
            <a:off x="5771370" y="6739898"/>
            <a:ext cx="3265239" cy="2537178"/>
            <a:chOff x="0" y="0"/>
            <a:chExt cx="2323227" cy="180520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323227" cy="1805209"/>
            </a:xfrm>
            <a:custGeom>
              <a:avLst/>
              <a:gdLst/>
              <a:ahLst/>
              <a:cxnLst/>
              <a:rect r="r" b="b" t="t" l="l"/>
              <a:pathLst>
                <a:path h="1805209" w="2323227">
                  <a:moveTo>
                    <a:pt x="47420" y="0"/>
                  </a:moveTo>
                  <a:lnTo>
                    <a:pt x="2275806" y="0"/>
                  </a:lnTo>
                  <a:cubicBezTo>
                    <a:pt x="2288383" y="0"/>
                    <a:pt x="2300444" y="4996"/>
                    <a:pt x="2309338" y="13889"/>
                  </a:cubicBezTo>
                  <a:cubicBezTo>
                    <a:pt x="2318231" y="22782"/>
                    <a:pt x="2323227" y="34844"/>
                    <a:pt x="2323227" y="47420"/>
                  </a:cubicBezTo>
                  <a:lnTo>
                    <a:pt x="2323227" y="1757789"/>
                  </a:lnTo>
                  <a:cubicBezTo>
                    <a:pt x="2323227" y="1770366"/>
                    <a:pt x="2318231" y="1782427"/>
                    <a:pt x="2309338" y="1791320"/>
                  </a:cubicBezTo>
                  <a:cubicBezTo>
                    <a:pt x="2300444" y="1800213"/>
                    <a:pt x="2288383" y="1805209"/>
                    <a:pt x="2275806" y="1805209"/>
                  </a:cubicBezTo>
                  <a:lnTo>
                    <a:pt x="47420" y="1805209"/>
                  </a:lnTo>
                  <a:cubicBezTo>
                    <a:pt x="34844" y="1805209"/>
                    <a:pt x="22782" y="1800213"/>
                    <a:pt x="13889" y="1791320"/>
                  </a:cubicBezTo>
                  <a:cubicBezTo>
                    <a:pt x="4996" y="1782427"/>
                    <a:pt x="0" y="1770366"/>
                    <a:pt x="0" y="1757789"/>
                  </a:cubicBezTo>
                  <a:lnTo>
                    <a:pt x="0" y="47420"/>
                  </a:lnTo>
                  <a:cubicBezTo>
                    <a:pt x="0" y="34844"/>
                    <a:pt x="4996" y="22782"/>
                    <a:pt x="13889" y="13889"/>
                  </a:cubicBezTo>
                  <a:cubicBezTo>
                    <a:pt x="22782" y="4996"/>
                    <a:pt x="34844" y="0"/>
                    <a:pt x="47420" y="0"/>
                  </a:cubicBezTo>
                  <a:close/>
                </a:path>
              </a:pathLst>
            </a:custGeom>
            <a:blipFill>
              <a:blip r:embed="rId5"/>
              <a:stretch>
                <a:fillRect l="-16474" t="-277450" r="-155695" b="0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9" id="9"/>
          <p:cNvGrpSpPr/>
          <p:nvPr/>
        </p:nvGrpSpPr>
        <p:grpSpPr>
          <a:xfrm rot="0">
            <a:off x="9990416" y="6699193"/>
            <a:ext cx="3165035" cy="2537178"/>
            <a:chOff x="0" y="0"/>
            <a:chExt cx="2251931" cy="180520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251931" cy="1805209"/>
            </a:xfrm>
            <a:custGeom>
              <a:avLst/>
              <a:gdLst/>
              <a:ahLst/>
              <a:cxnLst/>
              <a:rect r="r" b="b" t="t" l="l"/>
              <a:pathLst>
                <a:path h="1805209" w="2251931">
                  <a:moveTo>
                    <a:pt x="48922" y="0"/>
                  </a:moveTo>
                  <a:lnTo>
                    <a:pt x="2203009" y="0"/>
                  </a:lnTo>
                  <a:cubicBezTo>
                    <a:pt x="2230028" y="0"/>
                    <a:pt x="2251931" y="21903"/>
                    <a:pt x="2251931" y="48922"/>
                  </a:cubicBezTo>
                  <a:lnTo>
                    <a:pt x="2251931" y="1756288"/>
                  </a:lnTo>
                  <a:cubicBezTo>
                    <a:pt x="2251931" y="1783306"/>
                    <a:pt x="2230028" y="1805209"/>
                    <a:pt x="2203009" y="1805209"/>
                  </a:cubicBezTo>
                  <a:lnTo>
                    <a:pt x="48922" y="1805209"/>
                  </a:lnTo>
                  <a:cubicBezTo>
                    <a:pt x="21903" y="1805209"/>
                    <a:pt x="0" y="1783306"/>
                    <a:pt x="0" y="1756288"/>
                  </a:cubicBezTo>
                  <a:lnTo>
                    <a:pt x="0" y="48922"/>
                  </a:lnTo>
                  <a:cubicBezTo>
                    <a:pt x="0" y="21903"/>
                    <a:pt x="21903" y="0"/>
                    <a:pt x="48922" y="0"/>
                  </a:cubicBezTo>
                  <a:close/>
                </a:path>
              </a:pathLst>
            </a:custGeom>
            <a:blipFill>
              <a:blip r:embed="rId5"/>
              <a:stretch>
                <a:fillRect l="-177943" t="-288860" r="-11330" b="0"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name="TextBox 11" id="11"/>
          <p:cNvSpPr txBox="true"/>
          <p:nvPr/>
        </p:nvSpPr>
        <p:spPr>
          <a:xfrm rot="0">
            <a:off x="-2055560" y="6400608"/>
            <a:ext cx="10914070" cy="8214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53"/>
              </a:lnSpc>
            </a:pPr>
            <a:r>
              <a:rPr lang="en-US" b="true" sz="6372">
                <a:solidFill>
                  <a:srgbClr val="36E9F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State 2</a:t>
            </a:r>
          </a:p>
        </p:txBody>
      </p:sp>
      <p:sp>
        <p:nvSpPr>
          <p:cNvPr name="Freeform 12" id="12"/>
          <p:cNvSpPr/>
          <p:nvPr/>
        </p:nvSpPr>
        <p:spPr>
          <a:xfrm flipH="false" flipV="true" rot="1839967">
            <a:off x="292997" y="1896514"/>
            <a:ext cx="3236367" cy="4077312"/>
          </a:xfrm>
          <a:custGeom>
            <a:avLst/>
            <a:gdLst/>
            <a:ahLst/>
            <a:cxnLst/>
            <a:rect r="r" b="b" t="t" l="l"/>
            <a:pathLst>
              <a:path h="4077312" w="3236367">
                <a:moveTo>
                  <a:pt x="0" y="4077312"/>
                </a:moveTo>
                <a:lnTo>
                  <a:pt x="3236366" y="4077312"/>
                </a:lnTo>
                <a:lnTo>
                  <a:pt x="3236366" y="0"/>
                </a:lnTo>
                <a:lnTo>
                  <a:pt x="0" y="0"/>
                </a:lnTo>
                <a:lnTo>
                  <a:pt x="0" y="4077312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3686965" y="693897"/>
            <a:ext cx="10914070" cy="15834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53"/>
              </a:lnSpc>
            </a:pPr>
            <a:r>
              <a:rPr lang="en-US" sz="6372" b="true">
                <a:solidFill>
                  <a:srgbClr val="36E9FD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Adaptive Traffic light</a:t>
            </a:r>
          </a:p>
          <a:p>
            <a:pPr algn="ctr">
              <a:lnSpc>
                <a:spcPts val="6053"/>
              </a:lnSpc>
            </a:pPr>
            <a:r>
              <a:rPr lang="en-US" b="true" sz="6372">
                <a:solidFill>
                  <a:srgbClr val="36E9FD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system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28233" y="512922"/>
            <a:ext cx="1154372" cy="5157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57"/>
              </a:lnSpc>
            </a:pPr>
            <a:r>
              <a:rPr lang="en-US" sz="3145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08</a:t>
            </a:r>
          </a:p>
        </p:txBody>
      </p:sp>
    </p:spTree>
  </p:cSld>
  <p:clrMapOvr>
    <a:masterClrMapping/>
  </p:clrMapOvr>
  <p:transition spd="fast">
    <p:fade/>
  </p:transition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32A64">
                <a:alpha val="100000"/>
              </a:srgbClr>
            </a:gs>
            <a:gs pos="100000">
              <a:srgbClr val="414C94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3647679">
            <a:off x="5750070" y="2254213"/>
            <a:ext cx="27455017" cy="10021081"/>
          </a:xfrm>
          <a:custGeom>
            <a:avLst/>
            <a:gdLst/>
            <a:ahLst/>
            <a:cxnLst/>
            <a:rect r="r" b="b" t="t" l="l"/>
            <a:pathLst>
              <a:path h="10021081" w="27455017">
                <a:moveTo>
                  <a:pt x="0" y="0"/>
                </a:moveTo>
                <a:lnTo>
                  <a:pt x="27455017" y="0"/>
                </a:lnTo>
                <a:lnTo>
                  <a:pt x="27455017" y="10021081"/>
                </a:lnTo>
                <a:lnTo>
                  <a:pt x="0" y="1002108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0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-1161320">
            <a:off x="-5537192" y="-4329620"/>
            <a:ext cx="19149891" cy="6989710"/>
          </a:xfrm>
          <a:custGeom>
            <a:avLst/>
            <a:gdLst/>
            <a:ahLst/>
            <a:cxnLst/>
            <a:rect r="r" b="b" t="t" l="l"/>
            <a:pathLst>
              <a:path h="6989710" w="19149891">
                <a:moveTo>
                  <a:pt x="0" y="6989710"/>
                </a:moveTo>
                <a:lnTo>
                  <a:pt x="19149891" y="6989710"/>
                </a:lnTo>
                <a:lnTo>
                  <a:pt x="19149891" y="0"/>
                </a:lnTo>
                <a:lnTo>
                  <a:pt x="0" y="0"/>
                </a:lnTo>
                <a:lnTo>
                  <a:pt x="0" y="6989710"/>
                </a:lnTo>
                <a:close/>
              </a:path>
            </a:pathLst>
          </a:custGeom>
          <a:blipFill>
            <a:blip r:embed="rId2">
              <a:alphaModFix amt="80000"/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4192626" y="2901130"/>
            <a:ext cx="3597403" cy="13130362"/>
            <a:chOff x="0" y="0"/>
            <a:chExt cx="862412" cy="314776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62412" cy="3147764"/>
            </a:xfrm>
            <a:custGeom>
              <a:avLst/>
              <a:gdLst/>
              <a:ahLst/>
              <a:cxnLst/>
              <a:rect r="r" b="b" t="t" l="l"/>
              <a:pathLst>
                <a:path h="3147764" w="862412">
                  <a:moveTo>
                    <a:pt x="215209" y="0"/>
                  </a:moveTo>
                  <a:lnTo>
                    <a:pt x="647203" y="0"/>
                  </a:lnTo>
                  <a:cubicBezTo>
                    <a:pt x="704280" y="0"/>
                    <a:pt x="759019" y="22674"/>
                    <a:pt x="799378" y="63033"/>
                  </a:cubicBezTo>
                  <a:cubicBezTo>
                    <a:pt x="839738" y="103393"/>
                    <a:pt x="862412" y="158132"/>
                    <a:pt x="862412" y="215209"/>
                  </a:cubicBezTo>
                  <a:lnTo>
                    <a:pt x="862412" y="2932556"/>
                  </a:lnTo>
                  <a:cubicBezTo>
                    <a:pt x="862412" y="2989633"/>
                    <a:pt x="839738" y="3044372"/>
                    <a:pt x="799378" y="3084731"/>
                  </a:cubicBezTo>
                  <a:cubicBezTo>
                    <a:pt x="759019" y="3125091"/>
                    <a:pt x="704280" y="3147764"/>
                    <a:pt x="647203" y="3147764"/>
                  </a:cubicBezTo>
                  <a:lnTo>
                    <a:pt x="215209" y="3147764"/>
                  </a:lnTo>
                  <a:cubicBezTo>
                    <a:pt x="158132" y="3147764"/>
                    <a:pt x="103393" y="3125091"/>
                    <a:pt x="63033" y="3084731"/>
                  </a:cubicBezTo>
                  <a:cubicBezTo>
                    <a:pt x="22674" y="3044372"/>
                    <a:pt x="0" y="2989633"/>
                    <a:pt x="0" y="2932556"/>
                  </a:cubicBezTo>
                  <a:lnTo>
                    <a:pt x="0" y="215209"/>
                  </a:lnTo>
                  <a:cubicBezTo>
                    <a:pt x="0" y="158132"/>
                    <a:pt x="22674" y="103393"/>
                    <a:pt x="63033" y="63033"/>
                  </a:cubicBezTo>
                  <a:cubicBezTo>
                    <a:pt x="103393" y="22674"/>
                    <a:pt x="158132" y="0"/>
                    <a:pt x="215209" y="0"/>
                  </a:cubicBezTo>
                  <a:close/>
                </a:path>
              </a:pathLst>
            </a:custGeom>
            <a:solidFill>
              <a:srgbClr val="051D40"/>
            </a:solidFill>
            <a:ln cap="rnd">
              <a:noFill/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862412" cy="31953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3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7785366" y="2901130"/>
            <a:ext cx="3597403" cy="13130362"/>
            <a:chOff x="0" y="0"/>
            <a:chExt cx="862412" cy="314776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62412" cy="3147764"/>
            </a:xfrm>
            <a:custGeom>
              <a:avLst/>
              <a:gdLst/>
              <a:ahLst/>
              <a:cxnLst/>
              <a:rect r="r" b="b" t="t" l="l"/>
              <a:pathLst>
                <a:path h="3147764" w="862412">
                  <a:moveTo>
                    <a:pt x="215209" y="0"/>
                  </a:moveTo>
                  <a:lnTo>
                    <a:pt x="647203" y="0"/>
                  </a:lnTo>
                  <a:cubicBezTo>
                    <a:pt x="704280" y="0"/>
                    <a:pt x="759019" y="22674"/>
                    <a:pt x="799378" y="63033"/>
                  </a:cubicBezTo>
                  <a:cubicBezTo>
                    <a:pt x="839738" y="103393"/>
                    <a:pt x="862412" y="158132"/>
                    <a:pt x="862412" y="215209"/>
                  </a:cubicBezTo>
                  <a:lnTo>
                    <a:pt x="862412" y="2932556"/>
                  </a:lnTo>
                  <a:cubicBezTo>
                    <a:pt x="862412" y="2989633"/>
                    <a:pt x="839738" y="3044372"/>
                    <a:pt x="799378" y="3084731"/>
                  </a:cubicBezTo>
                  <a:cubicBezTo>
                    <a:pt x="759019" y="3125091"/>
                    <a:pt x="704280" y="3147764"/>
                    <a:pt x="647203" y="3147764"/>
                  </a:cubicBezTo>
                  <a:lnTo>
                    <a:pt x="215209" y="3147764"/>
                  </a:lnTo>
                  <a:cubicBezTo>
                    <a:pt x="158132" y="3147764"/>
                    <a:pt x="103393" y="3125091"/>
                    <a:pt x="63033" y="3084731"/>
                  </a:cubicBezTo>
                  <a:cubicBezTo>
                    <a:pt x="22674" y="3044372"/>
                    <a:pt x="0" y="2989633"/>
                    <a:pt x="0" y="2932556"/>
                  </a:cubicBezTo>
                  <a:lnTo>
                    <a:pt x="0" y="215209"/>
                  </a:lnTo>
                  <a:cubicBezTo>
                    <a:pt x="0" y="158132"/>
                    <a:pt x="22674" y="103393"/>
                    <a:pt x="63033" y="63033"/>
                  </a:cubicBezTo>
                  <a:cubicBezTo>
                    <a:pt x="103393" y="22674"/>
                    <a:pt x="158132" y="0"/>
                    <a:pt x="215209" y="0"/>
                  </a:cubicBezTo>
                  <a:close/>
                </a:path>
              </a:pathLst>
            </a:custGeom>
            <a:solidFill>
              <a:srgbClr val="051D40"/>
            </a:solidFill>
            <a:ln cap="rnd">
              <a:noFill/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862412" cy="31953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3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1382769" y="2901130"/>
            <a:ext cx="3597403" cy="13130362"/>
            <a:chOff x="0" y="0"/>
            <a:chExt cx="862412" cy="3147764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62412" cy="3147764"/>
            </a:xfrm>
            <a:custGeom>
              <a:avLst/>
              <a:gdLst/>
              <a:ahLst/>
              <a:cxnLst/>
              <a:rect r="r" b="b" t="t" l="l"/>
              <a:pathLst>
                <a:path h="3147764" w="862412">
                  <a:moveTo>
                    <a:pt x="215209" y="0"/>
                  </a:moveTo>
                  <a:lnTo>
                    <a:pt x="647203" y="0"/>
                  </a:lnTo>
                  <a:cubicBezTo>
                    <a:pt x="704280" y="0"/>
                    <a:pt x="759019" y="22674"/>
                    <a:pt x="799378" y="63033"/>
                  </a:cubicBezTo>
                  <a:cubicBezTo>
                    <a:pt x="839738" y="103393"/>
                    <a:pt x="862412" y="158132"/>
                    <a:pt x="862412" y="215209"/>
                  </a:cubicBezTo>
                  <a:lnTo>
                    <a:pt x="862412" y="2932556"/>
                  </a:lnTo>
                  <a:cubicBezTo>
                    <a:pt x="862412" y="2989633"/>
                    <a:pt x="839738" y="3044372"/>
                    <a:pt x="799378" y="3084731"/>
                  </a:cubicBezTo>
                  <a:cubicBezTo>
                    <a:pt x="759019" y="3125091"/>
                    <a:pt x="704280" y="3147764"/>
                    <a:pt x="647203" y="3147764"/>
                  </a:cubicBezTo>
                  <a:lnTo>
                    <a:pt x="215209" y="3147764"/>
                  </a:lnTo>
                  <a:cubicBezTo>
                    <a:pt x="158132" y="3147764"/>
                    <a:pt x="103393" y="3125091"/>
                    <a:pt x="63033" y="3084731"/>
                  </a:cubicBezTo>
                  <a:cubicBezTo>
                    <a:pt x="22674" y="3044372"/>
                    <a:pt x="0" y="2989633"/>
                    <a:pt x="0" y="2932556"/>
                  </a:cubicBezTo>
                  <a:lnTo>
                    <a:pt x="0" y="215209"/>
                  </a:lnTo>
                  <a:cubicBezTo>
                    <a:pt x="0" y="158132"/>
                    <a:pt x="22674" y="103393"/>
                    <a:pt x="63033" y="63033"/>
                  </a:cubicBezTo>
                  <a:cubicBezTo>
                    <a:pt x="103393" y="22674"/>
                    <a:pt x="158132" y="0"/>
                    <a:pt x="215209" y="0"/>
                  </a:cubicBezTo>
                  <a:close/>
                </a:path>
              </a:pathLst>
            </a:custGeom>
            <a:solidFill>
              <a:srgbClr val="051D40"/>
            </a:solidFill>
            <a:ln cap="rnd">
              <a:noFill/>
              <a:prstDash val="solid"/>
              <a:round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47625"/>
              <a:ext cx="862412" cy="31953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36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4163291" y="5577311"/>
            <a:ext cx="3023472" cy="2714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31"/>
              </a:lnSpc>
            </a:pPr>
            <a:r>
              <a:rPr lang="en-US" b="true" sz="4359" spc="217">
                <a:solidFill>
                  <a:srgbClr val="FFFBFB"/>
                </a:solidFill>
                <a:latin typeface="Almarai Bold"/>
                <a:ea typeface="Almarai Bold"/>
                <a:cs typeface="Almarai Bold"/>
                <a:sym typeface="Almarai Bold"/>
              </a:rPr>
              <a:t>SEIF ELDIN</a:t>
            </a:r>
          </a:p>
          <a:p>
            <a:pPr algn="ctr">
              <a:lnSpc>
                <a:spcPts val="5231"/>
              </a:lnSpc>
            </a:pPr>
            <a:r>
              <a:rPr lang="en-US" b="true" sz="4359" spc="217">
                <a:solidFill>
                  <a:srgbClr val="FFFBFB"/>
                </a:solidFill>
                <a:latin typeface="Almarai Bold"/>
                <a:ea typeface="Almarai Bold"/>
                <a:cs typeface="Almarai Bold"/>
                <a:sym typeface="Almarai Bold"/>
              </a:rPr>
              <a:t>AHMED</a:t>
            </a:r>
          </a:p>
          <a:p>
            <a:pPr algn="ctr">
              <a:lnSpc>
                <a:spcPts val="5231"/>
              </a:lnSpc>
            </a:pPr>
            <a:r>
              <a:rPr lang="en-US" b="true" sz="4359" spc="217">
                <a:solidFill>
                  <a:srgbClr val="FFFBFB"/>
                </a:solidFill>
                <a:latin typeface="Almarai Bold"/>
                <a:ea typeface="Almarai Bold"/>
                <a:cs typeface="Almarai Bold"/>
                <a:sym typeface="Almarai Bold"/>
              </a:rPr>
              <a:t> SABRY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604166" y="5915448"/>
            <a:ext cx="3744604" cy="2038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31"/>
              </a:lnSpc>
            </a:pPr>
            <a:r>
              <a:rPr lang="en-US" b="true" sz="4359" spc="217">
                <a:solidFill>
                  <a:srgbClr val="FFFBFB"/>
                </a:solidFill>
                <a:latin typeface="Almarai Bold"/>
                <a:ea typeface="Almarai Bold"/>
                <a:cs typeface="Almarai Bold"/>
                <a:sym typeface="Almarai Bold"/>
              </a:rPr>
              <a:t>MOHAMED  OSAMA</a:t>
            </a:r>
          </a:p>
          <a:p>
            <a:pPr algn="ctr">
              <a:lnSpc>
                <a:spcPts val="5231"/>
              </a:lnSpc>
            </a:pPr>
            <a:r>
              <a:rPr lang="en-US" b="true" sz="4359" spc="217">
                <a:solidFill>
                  <a:srgbClr val="FFFBFB"/>
                </a:solidFill>
                <a:latin typeface="Almarai Bold"/>
                <a:ea typeface="Almarai Bold"/>
                <a:cs typeface="Almarai Bold"/>
                <a:sym typeface="Almarai Bold"/>
              </a:rPr>
              <a:t>BAKR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477259" y="6253586"/>
            <a:ext cx="3119057" cy="1362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31"/>
              </a:lnSpc>
            </a:pPr>
            <a:r>
              <a:rPr lang="en-US" b="true" sz="4359" spc="217">
                <a:solidFill>
                  <a:srgbClr val="FFFBFB"/>
                </a:solidFill>
                <a:latin typeface="Almarai Bold"/>
                <a:ea typeface="Almarai Bold"/>
                <a:cs typeface="Almarai Bold"/>
                <a:sym typeface="Almarai Bold"/>
              </a:rPr>
              <a:t>AHMED HANY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5716827" y="1472447"/>
            <a:ext cx="6854345" cy="828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451"/>
              </a:lnSpc>
              <a:spcBef>
                <a:spcPct val="0"/>
              </a:spcBef>
            </a:pPr>
            <a:r>
              <a:rPr lang="en-US" b="true" sz="5376">
                <a:solidFill>
                  <a:srgbClr val="051D40"/>
                </a:solidFill>
                <a:latin typeface="Almarai Bold"/>
                <a:ea typeface="Almarai Bold"/>
                <a:cs typeface="Almarai Bold"/>
                <a:sym typeface="Almarai Bold"/>
              </a:rPr>
              <a:t>OUR TEAM</a:t>
            </a:r>
          </a:p>
        </p:txBody>
      </p:sp>
      <p:grpSp>
        <p:nvGrpSpPr>
          <p:cNvPr name="Group 17" id="17"/>
          <p:cNvGrpSpPr/>
          <p:nvPr/>
        </p:nvGrpSpPr>
        <p:grpSpPr>
          <a:xfrm rot="5400000">
            <a:off x="5747062" y="1279135"/>
            <a:ext cx="1224824" cy="1224824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l="-126211" t="0" r="-126211" b="0"/>
              </a:stretch>
            </a:blip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14980172" y="2901130"/>
            <a:ext cx="3597403" cy="13130362"/>
            <a:chOff x="0" y="0"/>
            <a:chExt cx="862412" cy="3147764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62412" cy="3147764"/>
            </a:xfrm>
            <a:custGeom>
              <a:avLst/>
              <a:gdLst/>
              <a:ahLst/>
              <a:cxnLst/>
              <a:rect r="r" b="b" t="t" l="l"/>
              <a:pathLst>
                <a:path h="3147764" w="862412">
                  <a:moveTo>
                    <a:pt x="215209" y="0"/>
                  </a:moveTo>
                  <a:lnTo>
                    <a:pt x="647203" y="0"/>
                  </a:lnTo>
                  <a:cubicBezTo>
                    <a:pt x="704280" y="0"/>
                    <a:pt x="759019" y="22674"/>
                    <a:pt x="799378" y="63033"/>
                  </a:cubicBezTo>
                  <a:cubicBezTo>
                    <a:pt x="839738" y="103393"/>
                    <a:pt x="862412" y="158132"/>
                    <a:pt x="862412" y="215209"/>
                  </a:cubicBezTo>
                  <a:lnTo>
                    <a:pt x="862412" y="2932556"/>
                  </a:lnTo>
                  <a:cubicBezTo>
                    <a:pt x="862412" y="2989633"/>
                    <a:pt x="839738" y="3044372"/>
                    <a:pt x="799378" y="3084731"/>
                  </a:cubicBezTo>
                  <a:cubicBezTo>
                    <a:pt x="759019" y="3125091"/>
                    <a:pt x="704280" y="3147764"/>
                    <a:pt x="647203" y="3147764"/>
                  </a:cubicBezTo>
                  <a:lnTo>
                    <a:pt x="215209" y="3147764"/>
                  </a:lnTo>
                  <a:cubicBezTo>
                    <a:pt x="158132" y="3147764"/>
                    <a:pt x="103393" y="3125091"/>
                    <a:pt x="63033" y="3084731"/>
                  </a:cubicBezTo>
                  <a:cubicBezTo>
                    <a:pt x="22674" y="3044372"/>
                    <a:pt x="0" y="2989633"/>
                    <a:pt x="0" y="2932556"/>
                  </a:cubicBezTo>
                  <a:lnTo>
                    <a:pt x="0" y="215209"/>
                  </a:lnTo>
                  <a:cubicBezTo>
                    <a:pt x="0" y="158132"/>
                    <a:pt x="22674" y="103393"/>
                    <a:pt x="63033" y="63033"/>
                  </a:cubicBezTo>
                  <a:cubicBezTo>
                    <a:pt x="103393" y="22674"/>
                    <a:pt x="158132" y="0"/>
                    <a:pt x="215209" y="0"/>
                  </a:cubicBezTo>
                  <a:close/>
                </a:path>
              </a:pathLst>
            </a:custGeom>
            <a:solidFill>
              <a:srgbClr val="051D40"/>
            </a:solidFill>
            <a:ln cap="rnd">
              <a:noFill/>
              <a:prstDash val="solid"/>
              <a:round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0" y="-47625"/>
              <a:ext cx="862412" cy="31953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36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15122287" y="6253586"/>
            <a:ext cx="2919330" cy="1362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31"/>
              </a:lnSpc>
            </a:pPr>
            <a:r>
              <a:rPr lang="en-US" b="true" sz="4359" spc="217">
                <a:solidFill>
                  <a:srgbClr val="FFFBFB"/>
                </a:solidFill>
                <a:latin typeface="Almarai Bold"/>
                <a:ea typeface="Almarai Bold"/>
                <a:cs typeface="Almarai Bold"/>
                <a:sym typeface="Almarai Bold"/>
              </a:rPr>
              <a:t>AHMED AMIN</a:t>
            </a:r>
          </a:p>
        </p:txBody>
      </p:sp>
      <p:grpSp>
        <p:nvGrpSpPr>
          <p:cNvPr name="Group 23" id="23"/>
          <p:cNvGrpSpPr/>
          <p:nvPr/>
        </p:nvGrpSpPr>
        <p:grpSpPr>
          <a:xfrm rot="0">
            <a:off x="595223" y="2901130"/>
            <a:ext cx="3597403" cy="13130362"/>
            <a:chOff x="0" y="0"/>
            <a:chExt cx="862412" cy="3147764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62412" cy="3147764"/>
            </a:xfrm>
            <a:custGeom>
              <a:avLst/>
              <a:gdLst/>
              <a:ahLst/>
              <a:cxnLst/>
              <a:rect r="r" b="b" t="t" l="l"/>
              <a:pathLst>
                <a:path h="3147764" w="862412">
                  <a:moveTo>
                    <a:pt x="215209" y="0"/>
                  </a:moveTo>
                  <a:lnTo>
                    <a:pt x="647203" y="0"/>
                  </a:lnTo>
                  <a:cubicBezTo>
                    <a:pt x="704280" y="0"/>
                    <a:pt x="759019" y="22674"/>
                    <a:pt x="799378" y="63033"/>
                  </a:cubicBezTo>
                  <a:cubicBezTo>
                    <a:pt x="839738" y="103393"/>
                    <a:pt x="862412" y="158132"/>
                    <a:pt x="862412" y="215209"/>
                  </a:cubicBezTo>
                  <a:lnTo>
                    <a:pt x="862412" y="2932556"/>
                  </a:lnTo>
                  <a:cubicBezTo>
                    <a:pt x="862412" y="2989633"/>
                    <a:pt x="839738" y="3044372"/>
                    <a:pt x="799378" y="3084731"/>
                  </a:cubicBezTo>
                  <a:cubicBezTo>
                    <a:pt x="759019" y="3125091"/>
                    <a:pt x="704280" y="3147764"/>
                    <a:pt x="647203" y="3147764"/>
                  </a:cubicBezTo>
                  <a:lnTo>
                    <a:pt x="215209" y="3147764"/>
                  </a:lnTo>
                  <a:cubicBezTo>
                    <a:pt x="158132" y="3147764"/>
                    <a:pt x="103393" y="3125091"/>
                    <a:pt x="63033" y="3084731"/>
                  </a:cubicBezTo>
                  <a:cubicBezTo>
                    <a:pt x="22674" y="3044372"/>
                    <a:pt x="0" y="2989633"/>
                    <a:pt x="0" y="2932556"/>
                  </a:cubicBezTo>
                  <a:lnTo>
                    <a:pt x="0" y="215209"/>
                  </a:lnTo>
                  <a:cubicBezTo>
                    <a:pt x="0" y="158132"/>
                    <a:pt x="22674" y="103393"/>
                    <a:pt x="63033" y="63033"/>
                  </a:cubicBezTo>
                  <a:cubicBezTo>
                    <a:pt x="103393" y="22674"/>
                    <a:pt x="158132" y="0"/>
                    <a:pt x="215209" y="0"/>
                  </a:cubicBezTo>
                  <a:close/>
                </a:path>
              </a:pathLst>
            </a:custGeom>
            <a:solidFill>
              <a:srgbClr val="051D40"/>
            </a:solidFill>
            <a:ln cap="rnd">
              <a:noFill/>
              <a:prstDash val="solid"/>
              <a:round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0" y="-47625"/>
              <a:ext cx="862412" cy="31953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36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6" id="26"/>
          <p:cNvSpPr txBox="true"/>
          <p:nvPr/>
        </p:nvSpPr>
        <p:spPr>
          <a:xfrm rot="0">
            <a:off x="1126518" y="6253586"/>
            <a:ext cx="2476145" cy="1362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31"/>
              </a:lnSpc>
            </a:pPr>
            <a:r>
              <a:rPr lang="en-US" b="true" sz="4359" spc="217">
                <a:solidFill>
                  <a:srgbClr val="FFFBFB"/>
                </a:solidFill>
                <a:latin typeface="Almarai Bold"/>
                <a:ea typeface="Almarai Bold"/>
                <a:cs typeface="Almarai Bold"/>
                <a:sym typeface="Almarai Bold"/>
              </a:rPr>
              <a:t>KARIM ALAA</a:t>
            </a:r>
          </a:p>
        </p:txBody>
      </p:sp>
    </p:spTree>
  </p:cSld>
  <p:clrMapOvr>
    <a:masterClrMapping/>
  </p:clrMapOvr>
  <p:transition spd="fast">
    <p:fade/>
  </p:transition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361B70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314761">
            <a:off x="5680419" y="6404287"/>
            <a:ext cx="19149891" cy="6989710"/>
          </a:xfrm>
          <a:custGeom>
            <a:avLst/>
            <a:gdLst/>
            <a:ahLst/>
            <a:cxnLst/>
            <a:rect r="r" b="b" t="t" l="l"/>
            <a:pathLst>
              <a:path h="6989710" w="19149891">
                <a:moveTo>
                  <a:pt x="0" y="0"/>
                </a:moveTo>
                <a:lnTo>
                  <a:pt x="19149891" y="0"/>
                </a:lnTo>
                <a:lnTo>
                  <a:pt x="19149891" y="6989711"/>
                </a:lnTo>
                <a:lnTo>
                  <a:pt x="0" y="69897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0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1572293">
            <a:off x="3960635" y="-5525403"/>
            <a:ext cx="19149891" cy="6989710"/>
          </a:xfrm>
          <a:custGeom>
            <a:avLst/>
            <a:gdLst/>
            <a:ahLst/>
            <a:cxnLst/>
            <a:rect r="r" b="b" t="t" l="l"/>
            <a:pathLst>
              <a:path h="6989710" w="19149891">
                <a:moveTo>
                  <a:pt x="0" y="6989711"/>
                </a:moveTo>
                <a:lnTo>
                  <a:pt x="19149891" y="6989711"/>
                </a:lnTo>
                <a:lnTo>
                  <a:pt x="19149891" y="0"/>
                </a:lnTo>
                <a:lnTo>
                  <a:pt x="0" y="0"/>
                </a:lnTo>
                <a:lnTo>
                  <a:pt x="0" y="6989711"/>
                </a:lnTo>
                <a:close/>
              </a:path>
            </a:pathLst>
          </a:custGeom>
          <a:blipFill>
            <a:blip r:embed="rId2">
              <a:alphaModFix amt="80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912809" y="434535"/>
            <a:ext cx="1643562" cy="1643562"/>
          </a:xfrm>
          <a:custGeom>
            <a:avLst/>
            <a:gdLst/>
            <a:ahLst/>
            <a:cxnLst/>
            <a:rect r="r" b="b" t="t" l="l"/>
            <a:pathLst>
              <a:path h="1643562" w="1643562">
                <a:moveTo>
                  <a:pt x="0" y="0"/>
                </a:moveTo>
                <a:lnTo>
                  <a:pt x="1643562" y="0"/>
                </a:lnTo>
                <a:lnTo>
                  <a:pt x="1643562" y="1643562"/>
                </a:lnTo>
                <a:lnTo>
                  <a:pt x="0" y="16435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5771370" y="2422797"/>
            <a:ext cx="7384080" cy="4091260"/>
            <a:chOff x="0" y="0"/>
            <a:chExt cx="1085830" cy="60162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085830" cy="601620"/>
            </a:xfrm>
            <a:custGeom>
              <a:avLst/>
              <a:gdLst/>
              <a:ahLst/>
              <a:cxnLst/>
              <a:rect r="r" b="b" t="t" l="l"/>
              <a:pathLst>
                <a:path h="601620" w="1085830">
                  <a:moveTo>
                    <a:pt x="20969" y="0"/>
                  </a:moveTo>
                  <a:lnTo>
                    <a:pt x="1064861" y="0"/>
                  </a:lnTo>
                  <a:cubicBezTo>
                    <a:pt x="1076442" y="0"/>
                    <a:pt x="1085830" y="9388"/>
                    <a:pt x="1085830" y="20969"/>
                  </a:cubicBezTo>
                  <a:lnTo>
                    <a:pt x="1085830" y="580651"/>
                  </a:lnTo>
                  <a:cubicBezTo>
                    <a:pt x="1085830" y="592232"/>
                    <a:pt x="1076442" y="601620"/>
                    <a:pt x="1064861" y="601620"/>
                  </a:cubicBezTo>
                  <a:lnTo>
                    <a:pt x="20969" y="601620"/>
                  </a:lnTo>
                  <a:cubicBezTo>
                    <a:pt x="15408" y="601620"/>
                    <a:pt x="10074" y="599411"/>
                    <a:pt x="6142" y="595479"/>
                  </a:cubicBezTo>
                  <a:cubicBezTo>
                    <a:pt x="2209" y="591546"/>
                    <a:pt x="0" y="586213"/>
                    <a:pt x="0" y="580651"/>
                  </a:cubicBezTo>
                  <a:lnTo>
                    <a:pt x="0" y="20969"/>
                  </a:lnTo>
                  <a:cubicBezTo>
                    <a:pt x="0" y="9388"/>
                    <a:pt x="9388" y="0"/>
                    <a:pt x="20969" y="0"/>
                  </a:cubicBezTo>
                  <a:close/>
                </a:path>
              </a:pathLst>
            </a:custGeom>
            <a:blipFill>
              <a:blip r:embed="rId5"/>
              <a:stretch>
                <a:fillRect l="0" t="-5635" r="0" b="-95308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7" id="7"/>
          <p:cNvGrpSpPr/>
          <p:nvPr/>
        </p:nvGrpSpPr>
        <p:grpSpPr>
          <a:xfrm rot="0">
            <a:off x="5771370" y="6739898"/>
            <a:ext cx="3265239" cy="2537178"/>
            <a:chOff x="0" y="0"/>
            <a:chExt cx="2323227" cy="180520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323227" cy="1805209"/>
            </a:xfrm>
            <a:custGeom>
              <a:avLst/>
              <a:gdLst/>
              <a:ahLst/>
              <a:cxnLst/>
              <a:rect r="r" b="b" t="t" l="l"/>
              <a:pathLst>
                <a:path h="1805209" w="2323227">
                  <a:moveTo>
                    <a:pt x="47420" y="0"/>
                  </a:moveTo>
                  <a:lnTo>
                    <a:pt x="2275806" y="0"/>
                  </a:lnTo>
                  <a:cubicBezTo>
                    <a:pt x="2288383" y="0"/>
                    <a:pt x="2300444" y="4996"/>
                    <a:pt x="2309338" y="13889"/>
                  </a:cubicBezTo>
                  <a:cubicBezTo>
                    <a:pt x="2318231" y="22782"/>
                    <a:pt x="2323227" y="34844"/>
                    <a:pt x="2323227" y="47420"/>
                  </a:cubicBezTo>
                  <a:lnTo>
                    <a:pt x="2323227" y="1757789"/>
                  </a:lnTo>
                  <a:cubicBezTo>
                    <a:pt x="2323227" y="1770366"/>
                    <a:pt x="2318231" y="1782427"/>
                    <a:pt x="2309338" y="1791320"/>
                  </a:cubicBezTo>
                  <a:cubicBezTo>
                    <a:pt x="2300444" y="1800213"/>
                    <a:pt x="2288383" y="1805209"/>
                    <a:pt x="2275806" y="1805209"/>
                  </a:cubicBezTo>
                  <a:lnTo>
                    <a:pt x="47420" y="1805209"/>
                  </a:lnTo>
                  <a:cubicBezTo>
                    <a:pt x="34844" y="1805209"/>
                    <a:pt x="22782" y="1800213"/>
                    <a:pt x="13889" y="1791320"/>
                  </a:cubicBezTo>
                  <a:cubicBezTo>
                    <a:pt x="4996" y="1782427"/>
                    <a:pt x="0" y="1770366"/>
                    <a:pt x="0" y="1757789"/>
                  </a:cubicBezTo>
                  <a:lnTo>
                    <a:pt x="0" y="47420"/>
                  </a:lnTo>
                  <a:cubicBezTo>
                    <a:pt x="0" y="34844"/>
                    <a:pt x="4996" y="22782"/>
                    <a:pt x="13889" y="13889"/>
                  </a:cubicBezTo>
                  <a:cubicBezTo>
                    <a:pt x="22782" y="4996"/>
                    <a:pt x="34844" y="0"/>
                    <a:pt x="47420" y="0"/>
                  </a:cubicBezTo>
                  <a:close/>
                </a:path>
              </a:pathLst>
            </a:custGeom>
            <a:blipFill>
              <a:blip r:embed="rId5"/>
              <a:stretch>
                <a:fillRect l="-14766" t="-311365" r="-172684" b="0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9" id="9"/>
          <p:cNvGrpSpPr/>
          <p:nvPr/>
        </p:nvGrpSpPr>
        <p:grpSpPr>
          <a:xfrm rot="0">
            <a:off x="9990416" y="6699193"/>
            <a:ext cx="3165035" cy="2537178"/>
            <a:chOff x="0" y="0"/>
            <a:chExt cx="2251931" cy="180520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251931" cy="1805209"/>
            </a:xfrm>
            <a:custGeom>
              <a:avLst/>
              <a:gdLst/>
              <a:ahLst/>
              <a:cxnLst/>
              <a:rect r="r" b="b" t="t" l="l"/>
              <a:pathLst>
                <a:path h="1805209" w="2251931">
                  <a:moveTo>
                    <a:pt x="48922" y="0"/>
                  </a:moveTo>
                  <a:lnTo>
                    <a:pt x="2203009" y="0"/>
                  </a:lnTo>
                  <a:cubicBezTo>
                    <a:pt x="2230028" y="0"/>
                    <a:pt x="2251931" y="21903"/>
                    <a:pt x="2251931" y="48922"/>
                  </a:cubicBezTo>
                  <a:lnTo>
                    <a:pt x="2251931" y="1756288"/>
                  </a:lnTo>
                  <a:cubicBezTo>
                    <a:pt x="2251931" y="1783306"/>
                    <a:pt x="2230028" y="1805209"/>
                    <a:pt x="2203009" y="1805209"/>
                  </a:cubicBezTo>
                  <a:lnTo>
                    <a:pt x="48922" y="1805209"/>
                  </a:lnTo>
                  <a:cubicBezTo>
                    <a:pt x="21903" y="1805209"/>
                    <a:pt x="0" y="1783306"/>
                    <a:pt x="0" y="1756288"/>
                  </a:cubicBezTo>
                  <a:lnTo>
                    <a:pt x="0" y="48922"/>
                  </a:lnTo>
                  <a:cubicBezTo>
                    <a:pt x="0" y="21903"/>
                    <a:pt x="21903" y="0"/>
                    <a:pt x="48922" y="0"/>
                  </a:cubicBezTo>
                  <a:close/>
                </a:path>
              </a:pathLst>
            </a:custGeom>
            <a:blipFill>
              <a:blip r:embed="rId5"/>
              <a:stretch>
                <a:fillRect l="-193589" t="-323862" r="-11971" b="0"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name="TextBox 11" id="11"/>
          <p:cNvSpPr txBox="true"/>
          <p:nvPr/>
        </p:nvSpPr>
        <p:spPr>
          <a:xfrm rot="0">
            <a:off x="-2055560" y="6400608"/>
            <a:ext cx="10914070" cy="8214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53"/>
              </a:lnSpc>
            </a:pPr>
            <a:r>
              <a:rPr lang="en-US" b="true" sz="6372">
                <a:solidFill>
                  <a:srgbClr val="36E9F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State 3</a:t>
            </a:r>
          </a:p>
        </p:txBody>
      </p:sp>
      <p:sp>
        <p:nvSpPr>
          <p:cNvPr name="Freeform 12" id="12"/>
          <p:cNvSpPr/>
          <p:nvPr/>
        </p:nvSpPr>
        <p:spPr>
          <a:xfrm flipH="false" flipV="true" rot="1839967">
            <a:off x="292997" y="1896514"/>
            <a:ext cx="3236367" cy="4077312"/>
          </a:xfrm>
          <a:custGeom>
            <a:avLst/>
            <a:gdLst/>
            <a:ahLst/>
            <a:cxnLst/>
            <a:rect r="r" b="b" t="t" l="l"/>
            <a:pathLst>
              <a:path h="4077312" w="3236367">
                <a:moveTo>
                  <a:pt x="0" y="4077312"/>
                </a:moveTo>
                <a:lnTo>
                  <a:pt x="3236366" y="4077312"/>
                </a:lnTo>
                <a:lnTo>
                  <a:pt x="3236366" y="0"/>
                </a:lnTo>
                <a:lnTo>
                  <a:pt x="0" y="0"/>
                </a:lnTo>
                <a:lnTo>
                  <a:pt x="0" y="4077312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3686965" y="693897"/>
            <a:ext cx="10914070" cy="15834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53"/>
              </a:lnSpc>
            </a:pPr>
            <a:r>
              <a:rPr lang="en-US" sz="6372" b="true">
                <a:solidFill>
                  <a:srgbClr val="36E9FD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Adaptive Traffic light</a:t>
            </a:r>
          </a:p>
          <a:p>
            <a:pPr algn="ctr">
              <a:lnSpc>
                <a:spcPts val="6053"/>
              </a:lnSpc>
            </a:pPr>
            <a:r>
              <a:rPr lang="en-US" b="true" sz="6372">
                <a:solidFill>
                  <a:srgbClr val="36E9FD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system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56808" y="512922"/>
            <a:ext cx="1154372" cy="5157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57"/>
              </a:lnSpc>
            </a:pPr>
            <a:r>
              <a:rPr lang="en-US" sz="3145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09</a:t>
            </a:r>
          </a:p>
        </p:txBody>
      </p:sp>
    </p:spTree>
  </p:cSld>
  <p:clrMapOvr>
    <a:masterClrMapping/>
  </p:clrMapOvr>
  <p:transition spd="fast">
    <p:fade/>
  </p:transition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361B70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314761">
            <a:off x="5680419" y="6404287"/>
            <a:ext cx="19149891" cy="6989710"/>
          </a:xfrm>
          <a:custGeom>
            <a:avLst/>
            <a:gdLst/>
            <a:ahLst/>
            <a:cxnLst/>
            <a:rect r="r" b="b" t="t" l="l"/>
            <a:pathLst>
              <a:path h="6989710" w="19149891">
                <a:moveTo>
                  <a:pt x="0" y="0"/>
                </a:moveTo>
                <a:lnTo>
                  <a:pt x="19149891" y="0"/>
                </a:lnTo>
                <a:lnTo>
                  <a:pt x="19149891" y="6989711"/>
                </a:lnTo>
                <a:lnTo>
                  <a:pt x="0" y="69897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0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1572293">
            <a:off x="3960635" y="-5525403"/>
            <a:ext cx="19149891" cy="6989710"/>
          </a:xfrm>
          <a:custGeom>
            <a:avLst/>
            <a:gdLst/>
            <a:ahLst/>
            <a:cxnLst/>
            <a:rect r="r" b="b" t="t" l="l"/>
            <a:pathLst>
              <a:path h="6989710" w="19149891">
                <a:moveTo>
                  <a:pt x="0" y="6989711"/>
                </a:moveTo>
                <a:lnTo>
                  <a:pt x="19149891" y="6989711"/>
                </a:lnTo>
                <a:lnTo>
                  <a:pt x="19149891" y="0"/>
                </a:lnTo>
                <a:lnTo>
                  <a:pt x="0" y="0"/>
                </a:lnTo>
                <a:lnTo>
                  <a:pt x="0" y="6989711"/>
                </a:lnTo>
                <a:close/>
              </a:path>
            </a:pathLst>
          </a:custGeom>
          <a:blipFill>
            <a:blip r:embed="rId2">
              <a:alphaModFix amt="80000"/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58242" y="2656831"/>
            <a:ext cx="5245482" cy="5245482"/>
            <a:chOff x="0" y="0"/>
            <a:chExt cx="14840029" cy="1484002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-366471" y="-11891"/>
              <a:ext cx="15572971" cy="14863810"/>
            </a:xfrm>
            <a:custGeom>
              <a:avLst/>
              <a:gdLst/>
              <a:ahLst/>
              <a:cxnLst/>
              <a:rect r="r" b="b" t="t" l="l"/>
              <a:pathLst>
                <a:path h="14863810" w="15572971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solidFill>
              <a:srgbClr val="36E9FD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-156193" y="188812"/>
              <a:ext cx="15152415" cy="14462405"/>
            </a:xfrm>
            <a:custGeom>
              <a:avLst/>
              <a:gdLst/>
              <a:ahLst/>
              <a:cxnLst/>
              <a:rect r="r" b="b" t="t" l="l"/>
              <a:pathLst>
                <a:path h="14462405" w="1515241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223301" y="551024"/>
              <a:ext cx="14393427" cy="13737979"/>
            </a:xfrm>
            <a:custGeom>
              <a:avLst/>
              <a:gdLst/>
              <a:ahLst/>
              <a:cxnLst/>
              <a:rect r="r" b="b" t="t" l="l"/>
              <a:pathLst>
                <a:path h="13737979" w="14393427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3"/>
              <a:stretch>
                <a:fillRect l="-17777" t="0" r="-56599" b="0"/>
              </a:stretch>
            </a:blip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6510712" y="2656831"/>
            <a:ext cx="5245482" cy="5245482"/>
            <a:chOff x="0" y="0"/>
            <a:chExt cx="14840029" cy="1484002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-366471" y="-11891"/>
              <a:ext cx="15572971" cy="14863810"/>
            </a:xfrm>
            <a:custGeom>
              <a:avLst/>
              <a:gdLst/>
              <a:ahLst/>
              <a:cxnLst/>
              <a:rect r="r" b="b" t="t" l="l"/>
              <a:pathLst>
                <a:path h="14863810" w="15572971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solidFill>
              <a:srgbClr val="36E9FD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-156193" y="188812"/>
              <a:ext cx="15152415" cy="14462405"/>
            </a:xfrm>
            <a:custGeom>
              <a:avLst/>
              <a:gdLst/>
              <a:ahLst/>
              <a:cxnLst/>
              <a:rect r="r" b="b" t="t" l="l"/>
              <a:pathLst>
                <a:path h="14462405" w="1515241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223301" y="551024"/>
              <a:ext cx="14393427" cy="13737979"/>
            </a:xfrm>
            <a:custGeom>
              <a:avLst/>
              <a:gdLst/>
              <a:ahLst/>
              <a:cxnLst/>
              <a:rect r="r" b="b" t="t" l="l"/>
              <a:pathLst>
                <a:path h="13737979" w="14393427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4"/>
              <a:stretch>
                <a:fillRect l="-38135" t="0" r="-36241" b="0"/>
              </a:stretch>
            </a:blipFill>
          </p:spPr>
        </p:sp>
      </p:grpSp>
      <p:grpSp>
        <p:nvGrpSpPr>
          <p:cNvPr name="Group 12" id="12"/>
          <p:cNvGrpSpPr>
            <a:grpSpLocks noChangeAspect="true"/>
          </p:cNvGrpSpPr>
          <p:nvPr/>
        </p:nvGrpSpPr>
        <p:grpSpPr>
          <a:xfrm rot="0">
            <a:off x="12806033" y="2486900"/>
            <a:ext cx="5245482" cy="5245482"/>
            <a:chOff x="0" y="0"/>
            <a:chExt cx="14840029" cy="14840029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-366471" y="-11891"/>
              <a:ext cx="15572971" cy="14863810"/>
            </a:xfrm>
            <a:custGeom>
              <a:avLst/>
              <a:gdLst/>
              <a:ahLst/>
              <a:cxnLst/>
              <a:rect r="r" b="b" t="t" l="l"/>
              <a:pathLst>
                <a:path h="14863810" w="15572971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solidFill>
              <a:srgbClr val="36E9FD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-156193" y="188812"/>
              <a:ext cx="15152415" cy="14462405"/>
            </a:xfrm>
            <a:custGeom>
              <a:avLst/>
              <a:gdLst/>
              <a:ahLst/>
              <a:cxnLst/>
              <a:rect r="r" b="b" t="t" l="l"/>
              <a:pathLst>
                <a:path h="14462405" w="1515241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223301" y="551024"/>
              <a:ext cx="14393427" cy="13737979"/>
            </a:xfrm>
            <a:custGeom>
              <a:avLst/>
              <a:gdLst/>
              <a:ahLst/>
              <a:cxnLst/>
              <a:rect r="r" b="b" t="t" l="l"/>
              <a:pathLst>
                <a:path h="13737979" w="14393427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5"/>
              <a:stretch>
                <a:fillRect l="-74600" t="0" r="223" b="0"/>
              </a:stretch>
            </a:blipFill>
          </p:spPr>
        </p:sp>
      </p:grpSp>
      <p:sp>
        <p:nvSpPr>
          <p:cNvPr name="Freeform 16" id="16"/>
          <p:cNvSpPr/>
          <p:nvPr/>
        </p:nvSpPr>
        <p:spPr>
          <a:xfrm flipH="false" flipV="false" rot="0">
            <a:off x="5306043" y="4976042"/>
            <a:ext cx="1097264" cy="901128"/>
          </a:xfrm>
          <a:custGeom>
            <a:avLst/>
            <a:gdLst/>
            <a:ahLst/>
            <a:cxnLst/>
            <a:rect r="r" b="b" t="t" l="l"/>
            <a:pathLst>
              <a:path h="901128" w="1097264">
                <a:moveTo>
                  <a:pt x="0" y="0"/>
                </a:moveTo>
                <a:lnTo>
                  <a:pt x="1097264" y="0"/>
                </a:lnTo>
                <a:lnTo>
                  <a:pt x="1097264" y="901128"/>
                </a:lnTo>
                <a:lnTo>
                  <a:pt x="0" y="90112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1648789" y="4976042"/>
            <a:ext cx="1097264" cy="901128"/>
          </a:xfrm>
          <a:custGeom>
            <a:avLst/>
            <a:gdLst/>
            <a:ahLst/>
            <a:cxnLst/>
            <a:rect r="r" b="b" t="t" l="l"/>
            <a:pathLst>
              <a:path h="901128" w="1097264">
                <a:moveTo>
                  <a:pt x="0" y="0"/>
                </a:moveTo>
                <a:lnTo>
                  <a:pt x="1097264" y="0"/>
                </a:lnTo>
                <a:lnTo>
                  <a:pt x="1097264" y="901128"/>
                </a:lnTo>
                <a:lnTo>
                  <a:pt x="0" y="90112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3101747" y="607980"/>
            <a:ext cx="1612412" cy="1612412"/>
          </a:xfrm>
          <a:custGeom>
            <a:avLst/>
            <a:gdLst/>
            <a:ahLst/>
            <a:cxnLst/>
            <a:rect r="r" b="b" t="t" l="l"/>
            <a:pathLst>
              <a:path h="1612412" w="1612412">
                <a:moveTo>
                  <a:pt x="0" y="0"/>
                </a:moveTo>
                <a:lnTo>
                  <a:pt x="1612412" y="0"/>
                </a:lnTo>
                <a:lnTo>
                  <a:pt x="1612412" y="1612412"/>
                </a:lnTo>
                <a:lnTo>
                  <a:pt x="0" y="161241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3686965" y="693897"/>
            <a:ext cx="10914070" cy="15834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53"/>
              </a:lnSpc>
            </a:pPr>
            <a:r>
              <a:rPr lang="en-US" b="true" sz="6372">
                <a:solidFill>
                  <a:srgbClr val="36E9FD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Emergency Vehicle   Responding System</a:t>
            </a:r>
            <a:r>
              <a:rPr lang="en-US" b="true" sz="6372">
                <a:solidFill>
                  <a:srgbClr val="36E9FD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 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756808" y="512922"/>
            <a:ext cx="1154372" cy="5157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57"/>
              </a:lnSpc>
            </a:pPr>
            <a:r>
              <a:rPr lang="en-US" sz="3145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10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661558" y="8037062"/>
            <a:ext cx="4266786" cy="8373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19"/>
              </a:lnSpc>
            </a:pPr>
            <a:r>
              <a:rPr lang="en-US" sz="2573" i="true">
                <a:solidFill>
                  <a:srgbClr val="FFFFFF"/>
                </a:solidFill>
                <a:latin typeface="Raleway Italics"/>
                <a:ea typeface="Raleway Italics"/>
                <a:cs typeface="Raleway Italics"/>
                <a:sym typeface="Raleway Italics"/>
              </a:rPr>
              <a:t> Emergency Vehicle send message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7039182" y="7979912"/>
            <a:ext cx="4266786" cy="4182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19"/>
              </a:lnSpc>
            </a:pPr>
            <a:r>
              <a:rPr lang="en-US" sz="2573" i="true">
                <a:solidFill>
                  <a:srgbClr val="FFFFFF"/>
                </a:solidFill>
                <a:latin typeface="Raleway Italics"/>
                <a:ea typeface="Raleway Italics"/>
                <a:cs typeface="Raleway Italics"/>
                <a:sym typeface="Raleway Italics"/>
              </a:rPr>
              <a:t>Signal Sent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3295381" y="7979912"/>
            <a:ext cx="4266786" cy="16755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19"/>
              </a:lnSpc>
            </a:pPr>
            <a:r>
              <a:rPr lang="en-US" sz="2573" i="true">
                <a:solidFill>
                  <a:srgbClr val="FFFFFF"/>
                </a:solidFill>
                <a:latin typeface="Raleway Italics"/>
                <a:ea typeface="Raleway Italics"/>
                <a:cs typeface="Raleway Italics"/>
                <a:sym typeface="Raleway Italics"/>
              </a:rPr>
              <a:t>Normal Traffic Resumes: Road Lights Return to Adaptive State After Ambulance Passage</a:t>
            </a:r>
          </a:p>
        </p:txBody>
      </p:sp>
    </p:spTree>
  </p:cSld>
  <p:clrMapOvr>
    <a:masterClrMapping/>
  </p:clrMapOvr>
  <p:transition spd="fast">
    <p:fade/>
  </p:transition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361B70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314761">
            <a:off x="6302930" y="6496511"/>
            <a:ext cx="19149891" cy="6989710"/>
          </a:xfrm>
          <a:custGeom>
            <a:avLst/>
            <a:gdLst/>
            <a:ahLst/>
            <a:cxnLst/>
            <a:rect r="r" b="b" t="t" l="l"/>
            <a:pathLst>
              <a:path h="6989710" w="19149891">
                <a:moveTo>
                  <a:pt x="0" y="0"/>
                </a:moveTo>
                <a:lnTo>
                  <a:pt x="19149891" y="0"/>
                </a:lnTo>
                <a:lnTo>
                  <a:pt x="19149891" y="6989711"/>
                </a:lnTo>
                <a:lnTo>
                  <a:pt x="0" y="69897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0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1572293">
            <a:off x="3960635" y="-5525403"/>
            <a:ext cx="19149891" cy="6989710"/>
          </a:xfrm>
          <a:custGeom>
            <a:avLst/>
            <a:gdLst/>
            <a:ahLst/>
            <a:cxnLst/>
            <a:rect r="r" b="b" t="t" l="l"/>
            <a:pathLst>
              <a:path h="6989710" w="19149891">
                <a:moveTo>
                  <a:pt x="0" y="6989711"/>
                </a:moveTo>
                <a:lnTo>
                  <a:pt x="19149891" y="6989711"/>
                </a:lnTo>
                <a:lnTo>
                  <a:pt x="19149891" y="0"/>
                </a:lnTo>
                <a:lnTo>
                  <a:pt x="0" y="0"/>
                </a:lnTo>
                <a:lnTo>
                  <a:pt x="0" y="6989711"/>
                </a:lnTo>
                <a:close/>
              </a:path>
            </a:pathLst>
          </a:custGeom>
          <a:blipFill>
            <a:blip r:embed="rId2">
              <a:alphaModFix amt="80000"/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5067918" y="2584189"/>
            <a:ext cx="13009738" cy="6835503"/>
            <a:chOff x="0" y="0"/>
            <a:chExt cx="1913084" cy="100516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913084" cy="1005162"/>
            </a:xfrm>
            <a:custGeom>
              <a:avLst/>
              <a:gdLst/>
              <a:ahLst/>
              <a:cxnLst/>
              <a:rect r="r" b="b" t="t" l="l"/>
              <a:pathLst>
                <a:path h="1005162" w="1913084">
                  <a:moveTo>
                    <a:pt x="11902" y="0"/>
                  </a:moveTo>
                  <a:lnTo>
                    <a:pt x="1901182" y="0"/>
                  </a:lnTo>
                  <a:cubicBezTo>
                    <a:pt x="1907755" y="0"/>
                    <a:pt x="1913084" y="5329"/>
                    <a:pt x="1913084" y="11902"/>
                  </a:cubicBezTo>
                  <a:lnTo>
                    <a:pt x="1913084" y="993260"/>
                  </a:lnTo>
                  <a:cubicBezTo>
                    <a:pt x="1913084" y="999833"/>
                    <a:pt x="1907755" y="1005162"/>
                    <a:pt x="1901182" y="1005162"/>
                  </a:cubicBezTo>
                  <a:lnTo>
                    <a:pt x="11902" y="1005162"/>
                  </a:lnTo>
                  <a:cubicBezTo>
                    <a:pt x="5329" y="1005162"/>
                    <a:pt x="0" y="999833"/>
                    <a:pt x="0" y="993260"/>
                  </a:cubicBezTo>
                  <a:lnTo>
                    <a:pt x="0" y="11902"/>
                  </a:lnTo>
                  <a:cubicBezTo>
                    <a:pt x="0" y="5329"/>
                    <a:pt x="5329" y="0"/>
                    <a:pt x="11902" y="0"/>
                  </a:cubicBezTo>
                  <a:close/>
                </a:path>
              </a:pathLst>
            </a:custGeom>
            <a:blipFill>
              <a:blip r:embed="rId3"/>
              <a:stretch>
                <a:fillRect l="-1056" t="0" r="-1056" b="0"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name="TextBox 6" id="6"/>
          <p:cNvSpPr txBox="true"/>
          <p:nvPr/>
        </p:nvSpPr>
        <p:spPr>
          <a:xfrm rot="0">
            <a:off x="-2055560" y="6400608"/>
            <a:ext cx="10914070" cy="8214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53"/>
              </a:lnSpc>
            </a:pPr>
            <a:r>
              <a:rPr lang="en-US" b="true" sz="6372">
                <a:solidFill>
                  <a:srgbClr val="36E9F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State 1</a:t>
            </a:r>
          </a:p>
        </p:txBody>
      </p:sp>
      <p:sp>
        <p:nvSpPr>
          <p:cNvPr name="Freeform 7" id="7"/>
          <p:cNvSpPr/>
          <p:nvPr/>
        </p:nvSpPr>
        <p:spPr>
          <a:xfrm flipH="false" flipV="true" rot="1839967">
            <a:off x="292997" y="1896514"/>
            <a:ext cx="3236367" cy="4077312"/>
          </a:xfrm>
          <a:custGeom>
            <a:avLst/>
            <a:gdLst/>
            <a:ahLst/>
            <a:cxnLst/>
            <a:rect r="r" b="b" t="t" l="l"/>
            <a:pathLst>
              <a:path h="4077312" w="3236367">
                <a:moveTo>
                  <a:pt x="0" y="4077312"/>
                </a:moveTo>
                <a:lnTo>
                  <a:pt x="3236366" y="4077312"/>
                </a:lnTo>
                <a:lnTo>
                  <a:pt x="3236366" y="0"/>
                </a:lnTo>
                <a:lnTo>
                  <a:pt x="0" y="0"/>
                </a:lnTo>
                <a:lnTo>
                  <a:pt x="0" y="4077312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756808" y="512922"/>
            <a:ext cx="1154372" cy="5157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57"/>
              </a:lnSpc>
            </a:pPr>
            <a:r>
              <a:rPr lang="en-US" sz="3145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11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3101747" y="607980"/>
            <a:ext cx="1612412" cy="1612412"/>
          </a:xfrm>
          <a:custGeom>
            <a:avLst/>
            <a:gdLst/>
            <a:ahLst/>
            <a:cxnLst/>
            <a:rect r="r" b="b" t="t" l="l"/>
            <a:pathLst>
              <a:path h="1612412" w="1612412">
                <a:moveTo>
                  <a:pt x="0" y="0"/>
                </a:moveTo>
                <a:lnTo>
                  <a:pt x="1612412" y="0"/>
                </a:lnTo>
                <a:lnTo>
                  <a:pt x="1612412" y="1612412"/>
                </a:lnTo>
                <a:lnTo>
                  <a:pt x="0" y="161241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3686965" y="693897"/>
            <a:ext cx="10914070" cy="15834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53"/>
              </a:lnSpc>
            </a:pPr>
            <a:r>
              <a:rPr lang="en-US" b="true" sz="6372">
                <a:solidFill>
                  <a:srgbClr val="36E9FD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Emergency Vehicle   Responding System</a:t>
            </a:r>
            <a:r>
              <a:rPr lang="en-US" b="true" sz="6372">
                <a:solidFill>
                  <a:srgbClr val="36E9FD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 </a:t>
            </a:r>
          </a:p>
        </p:txBody>
      </p:sp>
    </p:spTree>
  </p:cSld>
  <p:clrMapOvr>
    <a:masterClrMapping/>
  </p:clrMapOvr>
  <p:transition spd="fast">
    <p:fade/>
  </p:transition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361B70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314761">
            <a:off x="5680419" y="6404287"/>
            <a:ext cx="19149891" cy="6989710"/>
          </a:xfrm>
          <a:custGeom>
            <a:avLst/>
            <a:gdLst/>
            <a:ahLst/>
            <a:cxnLst/>
            <a:rect r="r" b="b" t="t" l="l"/>
            <a:pathLst>
              <a:path h="6989710" w="19149891">
                <a:moveTo>
                  <a:pt x="0" y="0"/>
                </a:moveTo>
                <a:lnTo>
                  <a:pt x="19149891" y="0"/>
                </a:lnTo>
                <a:lnTo>
                  <a:pt x="19149891" y="6989711"/>
                </a:lnTo>
                <a:lnTo>
                  <a:pt x="0" y="69897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0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1572293">
            <a:off x="3960635" y="-5525403"/>
            <a:ext cx="19149891" cy="6989710"/>
          </a:xfrm>
          <a:custGeom>
            <a:avLst/>
            <a:gdLst/>
            <a:ahLst/>
            <a:cxnLst/>
            <a:rect r="r" b="b" t="t" l="l"/>
            <a:pathLst>
              <a:path h="6989710" w="19149891">
                <a:moveTo>
                  <a:pt x="0" y="6989711"/>
                </a:moveTo>
                <a:lnTo>
                  <a:pt x="19149891" y="6989711"/>
                </a:lnTo>
                <a:lnTo>
                  <a:pt x="19149891" y="0"/>
                </a:lnTo>
                <a:lnTo>
                  <a:pt x="0" y="0"/>
                </a:lnTo>
                <a:lnTo>
                  <a:pt x="0" y="6989711"/>
                </a:lnTo>
                <a:close/>
              </a:path>
            </a:pathLst>
          </a:custGeom>
          <a:blipFill>
            <a:blip r:embed="rId2">
              <a:alphaModFix amt="80000"/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5067918" y="2584189"/>
            <a:ext cx="13009738" cy="6835503"/>
            <a:chOff x="0" y="0"/>
            <a:chExt cx="1913084" cy="100516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913084" cy="1005162"/>
            </a:xfrm>
            <a:custGeom>
              <a:avLst/>
              <a:gdLst/>
              <a:ahLst/>
              <a:cxnLst/>
              <a:rect r="r" b="b" t="t" l="l"/>
              <a:pathLst>
                <a:path h="1005162" w="1913084">
                  <a:moveTo>
                    <a:pt x="11902" y="0"/>
                  </a:moveTo>
                  <a:lnTo>
                    <a:pt x="1901182" y="0"/>
                  </a:lnTo>
                  <a:cubicBezTo>
                    <a:pt x="1907755" y="0"/>
                    <a:pt x="1913084" y="5329"/>
                    <a:pt x="1913084" y="11902"/>
                  </a:cubicBezTo>
                  <a:lnTo>
                    <a:pt x="1913084" y="993260"/>
                  </a:lnTo>
                  <a:cubicBezTo>
                    <a:pt x="1913084" y="999833"/>
                    <a:pt x="1907755" y="1005162"/>
                    <a:pt x="1901182" y="1005162"/>
                  </a:cubicBezTo>
                  <a:lnTo>
                    <a:pt x="11902" y="1005162"/>
                  </a:lnTo>
                  <a:cubicBezTo>
                    <a:pt x="5329" y="1005162"/>
                    <a:pt x="0" y="999833"/>
                    <a:pt x="0" y="993260"/>
                  </a:cubicBezTo>
                  <a:lnTo>
                    <a:pt x="0" y="11902"/>
                  </a:lnTo>
                  <a:cubicBezTo>
                    <a:pt x="0" y="5329"/>
                    <a:pt x="5329" y="0"/>
                    <a:pt x="11902" y="0"/>
                  </a:cubicBezTo>
                  <a:close/>
                </a:path>
              </a:pathLst>
            </a:custGeom>
            <a:blipFill>
              <a:blip r:embed="rId3"/>
              <a:stretch>
                <a:fillRect l="-520" t="0" r="-520" b="0"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name="TextBox 6" id="6"/>
          <p:cNvSpPr txBox="true"/>
          <p:nvPr/>
        </p:nvSpPr>
        <p:spPr>
          <a:xfrm rot="0">
            <a:off x="-2055560" y="6400608"/>
            <a:ext cx="10914070" cy="8214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53"/>
              </a:lnSpc>
            </a:pPr>
            <a:r>
              <a:rPr lang="en-US" b="true" sz="6372">
                <a:solidFill>
                  <a:srgbClr val="36E9F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State 2</a:t>
            </a:r>
          </a:p>
        </p:txBody>
      </p:sp>
      <p:sp>
        <p:nvSpPr>
          <p:cNvPr name="Freeform 7" id="7"/>
          <p:cNvSpPr/>
          <p:nvPr/>
        </p:nvSpPr>
        <p:spPr>
          <a:xfrm flipH="false" flipV="true" rot="1839967">
            <a:off x="292997" y="1896514"/>
            <a:ext cx="3236367" cy="4077312"/>
          </a:xfrm>
          <a:custGeom>
            <a:avLst/>
            <a:gdLst/>
            <a:ahLst/>
            <a:cxnLst/>
            <a:rect r="r" b="b" t="t" l="l"/>
            <a:pathLst>
              <a:path h="4077312" w="3236367">
                <a:moveTo>
                  <a:pt x="0" y="4077312"/>
                </a:moveTo>
                <a:lnTo>
                  <a:pt x="3236366" y="4077312"/>
                </a:lnTo>
                <a:lnTo>
                  <a:pt x="3236366" y="0"/>
                </a:lnTo>
                <a:lnTo>
                  <a:pt x="0" y="0"/>
                </a:lnTo>
                <a:lnTo>
                  <a:pt x="0" y="4077312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756808" y="512922"/>
            <a:ext cx="1154372" cy="5157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57"/>
              </a:lnSpc>
            </a:pPr>
            <a:r>
              <a:rPr lang="en-US" sz="3145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12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3101747" y="607980"/>
            <a:ext cx="1612412" cy="1612412"/>
          </a:xfrm>
          <a:custGeom>
            <a:avLst/>
            <a:gdLst/>
            <a:ahLst/>
            <a:cxnLst/>
            <a:rect r="r" b="b" t="t" l="l"/>
            <a:pathLst>
              <a:path h="1612412" w="1612412">
                <a:moveTo>
                  <a:pt x="0" y="0"/>
                </a:moveTo>
                <a:lnTo>
                  <a:pt x="1612412" y="0"/>
                </a:lnTo>
                <a:lnTo>
                  <a:pt x="1612412" y="1612412"/>
                </a:lnTo>
                <a:lnTo>
                  <a:pt x="0" y="161241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3686965" y="693897"/>
            <a:ext cx="10914070" cy="15834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53"/>
              </a:lnSpc>
            </a:pPr>
            <a:r>
              <a:rPr lang="en-US" b="true" sz="6372">
                <a:solidFill>
                  <a:srgbClr val="36E9FD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Emergency Vehicle   Responding System</a:t>
            </a:r>
            <a:r>
              <a:rPr lang="en-US" b="true" sz="6372">
                <a:solidFill>
                  <a:srgbClr val="36E9FD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 </a:t>
            </a:r>
          </a:p>
        </p:txBody>
      </p:sp>
    </p:spTree>
  </p:cSld>
  <p:clrMapOvr>
    <a:masterClrMapping/>
  </p:clrMapOvr>
  <p:transition spd="fast">
    <p:fade/>
  </p:transition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361B70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314761">
            <a:off x="5680419" y="6404287"/>
            <a:ext cx="19149891" cy="6989710"/>
          </a:xfrm>
          <a:custGeom>
            <a:avLst/>
            <a:gdLst/>
            <a:ahLst/>
            <a:cxnLst/>
            <a:rect r="r" b="b" t="t" l="l"/>
            <a:pathLst>
              <a:path h="6989710" w="19149891">
                <a:moveTo>
                  <a:pt x="0" y="0"/>
                </a:moveTo>
                <a:lnTo>
                  <a:pt x="19149891" y="0"/>
                </a:lnTo>
                <a:lnTo>
                  <a:pt x="19149891" y="6989711"/>
                </a:lnTo>
                <a:lnTo>
                  <a:pt x="0" y="69897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0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1572293">
            <a:off x="3960635" y="-5525403"/>
            <a:ext cx="19149891" cy="6989710"/>
          </a:xfrm>
          <a:custGeom>
            <a:avLst/>
            <a:gdLst/>
            <a:ahLst/>
            <a:cxnLst/>
            <a:rect r="r" b="b" t="t" l="l"/>
            <a:pathLst>
              <a:path h="6989710" w="19149891">
                <a:moveTo>
                  <a:pt x="0" y="6989711"/>
                </a:moveTo>
                <a:lnTo>
                  <a:pt x="19149891" y="6989711"/>
                </a:lnTo>
                <a:lnTo>
                  <a:pt x="19149891" y="0"/>
                </a:lnTo>
                <a:lnTo>
                  <a:pt x="0" y="0"/>
                </a:lnTo>
                <a:lnTo>
                  <a:pt x="0" y="6989711"/>
                </a:lnTo>
                <a:close/>
              </a:path>
            </a:pathLst>
          </a:custGeom>
          <a:blipFill>
            <a:blip r:embed="rId2">
              <a:alphaModFix amt="80000"/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5067918" y="2584189"/>
            <a:ext cx="13009738" cy="6835503"/>
            <a:chOff x="0" y="0"/>
            <a:chExt cx="1913084" cy="100516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913084" cy="1005162"/>
            </a:xfrm>
            <a:custGeom>
              <a:avLst/>
              <a:gdLst/>
              <a:ahLst/>
              <a:cxnLst/>
              <a:rect r="r" b="b" t="t" l="l"/>
              <a:pathLst>
                <a:path h="1005162" w="1913084">
                  <a:moveTo>
                    <a:pt x="11902" y="0"/>
                  </a:moveTo>
                  <a:lnTo>
                    <a:pt x="1901182" y="0"/>
                  </a:lnTo>
                  <a:cubicBezTo>
                    <a:pt x="1907755" y="0"/>
                    <a:pt x="1913084" y="5329"/>
                    <a:pt x="1913084" y="11902"/>
                  </a:cubicBezTo>
                  <a:lnTo>
                    <a:pt x="1913084" y="993260"/>
                  </a:lnTo>
                  <a:cubicBezTo>
                    <a:pt x="1913084" y="999833"/>
                    <a:pt x="1907755" y="1005162"/>
                    <a:pt x="1901182" y="1005162"/>
                  </a:cubicBezTo>
                  <a:lnTo>
                    <a:pt x="11902" y="1005162"/>
                  </a:lnTo>
                  <a:cubicBezTo>
                    <a:pt x="5329" y="1005162"/>
                    <a:pt x="0" y="999833"/>
                    <a:pt x="0" y="993260"/>
                  </a:cubicBezTo>
                  <a:lnTo>
                    <a:pt x="0" y="11902"/>
                  </a:lnTo>
                  <a:cubicBezTo>
                    <a:pt x="0" y="5329"/>
                    <a:pt x="5329" y="0"/>
                    <a:pt x="11902" y="0"/>
                  </a:cubicBezTo>
                  <a:close/>
                </a:path>
              </a:pathLst>
            </a:custGeom>
            <a:blipFill>
              <a:blip r:embed="rId3"/>
              <a:stretch>
                <a:fillRect l="0" t="-2599" r="0" b="-2599"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name="TextBox 6" id="6"/>
          <p:cNvSpPr txBox="true"/>
          <p:nvPr/>
        </p:nvSpPr>
        <p:spPr>
          <a:xfrm rot="0">
            <a:off x="-2055560" y="6400608"/>
            <a:ext cx="10914070" cy="8214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53"/>
              </a:lnSpc>
            </a:pPr>
            <a:r>
              <a:rPr lang="en-US" b="true" sz="6372">
                <a:solidFill>
                  <a:srgbClr val="36E9F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State 3</a:t>
            </a:r>
          </a:p>
        </p:txBody>
      </p:sp>
      <p:sp>
        <p:nvSpPr>
          <p:cNvPr name="Freeform 7" id="7"/>
          <p:cNvSpPr/>
          <p:nvPr/>
        </p:nvSpPr>
        <p:spPr>
          <a:xfrm flipH="false" flipV="true" rot="1839967">
            <a:off x="292997" y="1896514"/>
            <a:ext cx="3236367" cy="4077312"/>
          </a:xfrm>
          <a:custGeom>
            <a:avLst/>
            <a:gdLst/>
            <a:ahLst/>
            <a:cxnLst/>
            <a:rect r="r" b="b" t="t" l="l"/>
            <a:pathLst>
              <a:path h="4077312" w="3236367">
                <a:moveTo>
                  <a:pt x="0" y="4077312"/>
                </a:moveTo>
                <a:lnTo>
                  <a:pt x="3236366" y="4077312"/>
                </a:lnTo>
                <a:lnTo>
                  <a:pt x="3236366" y="0"/>
                </a:lnTo>
                <a:lnTo>
                  <a:pt x="0" y="0"/>
                </a:lnTo>
                <a:lnTo>
                  <a:pt x="0" y="4077312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756808" y="512922"/>
            <a:ext cx="1154372" cy="5157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57"/>
              </a:lnSpc>
            </a:pPr>
            <a:r>
              <a:rPr lang="en-US" sz="3145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13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3101747" y="607980"/>
            <a:ext cx="1612412" cy="1612412"/>
          </a:xfrm>
          <a:custGeom>
            <a:avLst/>
            <a:gdLst/>
            <a:ahLst/>
            <a:cxnLst/>
            <a:rect r="r" b="b" t="t" l="l"/>
            <a:pathLst>
              <a:path h="1612412" w="1612412">
                <a:moveTo>
                  <a:pt x="0" y="0"/>
                </a:moveTo>
                <a:lnTo>
                  <a:pt x="1612412" y="0"/>
                </a:lnTo>
                <a:lnTo>
                  <a:pt x="1612412" y="1612412"/>
                </a:lnTo>
                <a:lnTo>
                  <a:pt x="0" y="161241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3686965" y="693897"/>
            <a:ext cx="10914070" cy="15834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53"/>
              </a:lnSpc>
            </a:pPr>
            <a:r>
              <a:rPr lang="en-US" b="true" sz="6372">
                <a:solidFill>
                  <a:srgbClr val="36E9FD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Emergency Vehicle   Responding System</a:t>
            </a:r>
            <a:r>
              <a:rPr lang="en-US" b="true" sz="6372">
                <a:solidFill>
                  <a:srgbClr val="36E9FD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 </a:t>
            </a:r>
          </a:p>
        </p:txBody>
      </p:sp>
    </p:spTree>
  </p:cSld>
  <p:clrMapOvr>
    <a:masterClrMapping/>
  </p:clrMapOvr>
  <p:transition spd="fast">
    <p:fade/>
  </p:transition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361B70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314761">
            <a:off x="5680419" y="6404287"/>
            <a:ext cx="19149891" cy="6989710"/>
          </a:xfrm>
          <a:custGeom>
            <a:avLst/>
            <a:gdLst/>
            <a:ahLst/>
            <a:cxnLst/>
            <a:rect r="r" b="b" t="t" l="l"/>
            <a:pathLst>
              <a:path h="6989710" w="19149891">
                <a:moveTo>
                  <a:pt x="0" y="0"/>
                </a:moveTo>
                <a:lnTo>
                  <a:pt x="19149891" y="0"/>
                </a:lnTo>
                <a:lnTo>
                  <a:pt x="19149891" y="6989711"/>
                </a:lnTo>
                <a:lnTo>
                  <a:pt x="0" y="69897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0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1572293">
            <a:off x="3960635" y="-5525403"/>
            <a:ext cx="19149891" cy="6989710"/>
          </a:xfrm>
          <a:custGeom>
            <a:avLst/>
            <a:gdLst/>
            <a:ahLst/>
            <a:cxnLst/>
            <a:rect r="r" b="b" t="t" l="l"/>
            <a:pathLst>
              <a:path h="6989710" w="19149891">
                <a:moveTo>
                  <a:pt x="0" y="6989711"/>
                </a:moveTo>
                <a:lnTo>
                  <a:pt x="19149891" y="6989711"/>
                </a:lnTo>
                <a:lnTo>
                  <a:pt x="19149891" y="0"/>
                </a:lnTo>
                <a:lnTo>
                  <a:pt x="0" y="0"/>
                </a:lnTo>
                <a:lnTo>
                  <a:pt x="0" y="6989711"/>
                </a:lnTo>
                <a:close/>
              </a:path>
            </a:pathLst>
          </a:custGeom>
          <a:blipFill>
            <a:blip r:embed="rId2">
              <a:alphaModFix amt="80000"/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3167731" y="2610719"/>
            <a:ext cx="5245482" cy="5245482"/>
            <a:chOff x="0" y="0"/>
            <a:chExt cx="14840029" cy="1484002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-366471" y="-11891"/>
              <a:ext cx="15572971" cy="14863810"/>
            </a:xfrm>
            <a:custGeom>
              <a:avLst/>
              <a:gdLst/>
              <a:ahLst/>
              <a:cxnLst/>
              <a:rect r="r" b="b" t="t" l="l"/>
              <a:pathLst>
                <a:path h="14863810" w="15572971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solidFill>
              <a:srgbClr val="36E9FD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-156193" y="188812"/>
              <a:ext cx="15152415" cy="14462405"/>
            </a:xfrm>
            <a:custGeom>
              <a:avLst/>
              <a:gdLst/>
              <a:ahLst/>
              <a:cxnLst/>
              <a:rect r="r" b="b" t="t" l="l"/>
              <a:pathLst>
                <a:path h="14462405" w="1515241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223301" y="551024"/>
              <a:ext cx="14393427" cy="13737979"/>
            </a:xfrm>
            <a:custGeom>
              <a:avLst/>
              <a:gdLst/>
              <a:ahLst/>
              <a:cxnLst/>
              <a:rect r="r" b="b" t="t" l="l"/>
              <a:pathLst>
                <a:path h="13737979" w="14393427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3"/>
              <a:stretch>
                <a:fillRect l="223" t="0" r="223" b="0"/>
              </a:stretch>
            </a:blip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9520201" y="2610719"/>
            <a:ext cx="5245482" cy="5245482"/>
            <a:chOff x="0" y="0"/>
            <a:chExt cx="14840029" cy="1484002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-366471" y="-11891"/>
              <a:ext cx="15572971" cy="14863810"/>
            </a:xfrm>
            <a:custGeom>
              <a:avLst/>
              <a:gdLst/>
              <a:ahLst/>
              <a:cxnLst/>
              <a:rect r="r" b="b" t="t" l="l"/>
              <a:pathLst>
                <a:path h="14863810" w="15572971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solidFill>
              <a:srgbClr val="36E9FD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-156193" y="188812"/>
              <a:ext cx="15152415" cy="14462405"/>
            </a:xfrm>
            <a:custGeom>
              <a:avLst/>
              <a:gdLst/>
              <a:ahLst/>
              <a:cxnLst/>
              <a:rect r="r" b="b" t="t" l="l"/>
              <a:pathLst>
                <a:path h="14462405" w="1515241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223301" y="551024"/>
              <a:ext cx="14393427" cy="13737979"/>
            </a:xfrm>
            <a:custGeom>
              <a:avLst/>
              <a:gdLst/>
              <a:ahLst/>
              <a:cxnLst/>
              <a:rect r="r" b="b" t="t" l="l"/>
              <a:pathLst>
                <a:path h="13737979" w="14393427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4"/>
              <a:stretch>
                <a:fillRect l="223" t="0" r="223" b="0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8315532" y="4929930"/>
            <a:ext cx="1097264" cy="901128"/>
          </a:xfrm>
          <a:custGeom>
            <a:avLst/>
            <a:gdLst/>
            <a:ahLst/>
            <a:cxnLst/>
            <a:rect r="r" b="b" t="t" l="l"/>
            <a:pathLst>
              <a:path h="901128" w="1097264">
                <a:moveTo>
                  <a:pt x="0" y="0"/>
                </a:moveTo>
                <a:lnTo>
                  <a:pt x="1097264" y="0"/>
                </a:lnTo>
                <a:lnTo>
                  <a:pt x="1097264" y="901128"/>
                </a:lnTo>
                <a:lnTo>
                  <a:pt x="0" y="90112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3167731" y="501565"/>
            <a:ext cx="1602865" cy="1602865"/>
          </a:xfrm>
          <a:custGeom>
            <a:avLst/>
            <a:gdLst/>
            <a:ahLst/>
            <a:cxnLst/>
            <a:rect r="r" b="b" t="t" l="l"/>
            <a:pathLst>
              <a:path h="1602865" w="1602865">
                <a:moveTo>
                  <a:pt x="0" y="0"/>
                </a:moveTo>
                <a:lnTo>
                  <a:pt x="1602865" y="0"/>
                </a:lnTo>
                <a:lnTo>
                  <a:pt x="1602865" y="1602866"/>
                </a:lnTo>
                <a:lnTo>
                  <a:pt x="0" y="160286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3686965" y="693897"/>
            <a:ext cx="10914070" cy="15834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53"/>
              </a:lnSpc>
            </a:pPr>
            <a:r>
              <a:rPr lang="en-US" b="true" sz="6372">
                <a:solidFill>
                  <a:srgbClr val="36E9FD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Accident Detection System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56808" y="512922"/>
            <a:ext cx="1154372" cy="5157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57"/>
              </a:lnSpc>
            </a:pPr>
            <a:r>
              <a:rPr lang="en-US" sz="3145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14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671047" y="7990950"/>
            <a:ext cx="4266786" cy="8373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19"/>
              </a:lnSpc>
            </a:pPr>
            <a:r>
              <a:rPr lang="en-US" sz="2573" i="true">
                <a:solidFill>
                  <a:srgbClr val="FFFFFF"/>
                </a:solidFill>
                <a:latin typeface="Raleway Italics"/>
                <a:ea typeface="Raleway Italics"/>
                <a:cs typeface="Raleway Italics"/>
                <a:sym typeface="Raleway Italics"/>
              </a:rPr>
              <a:t>Accident Detected by IMU sensor signal 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048671" y="7933800"/>
            <a:ext cx="4266786" cy="16755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19"/>
              </a:lnSpc>
            </a:pPr>
            <a:r>
              <a:rPr lang="en-US" sz="2573" i="true">
                <a:solidFill>
                  <a:srgbClr val="FFFFFF"/>
                </a:solidFill>
                <a:latin typeface="Raleway Italics"/>
                <a:ea typeface="Raleway Italics"/>
                <a:cs typeface="Raleway Italics"/>
                <a:sym typeface="Raleway Italics"/>
              </a:rPr>
              <a:t>Location Determined: Bluetooth Signals Guide Raspberry Pi in Identifying Accident Road</a:t>
            </a:r>
          </a:p>
        </p:txBody>
      </p:sp>
    </p:spTree>
  </p:cSld>
  <p:clrMapOvr>
    <a:masterClrMapping/>
  </p:clrMapOvr>
  <p:transition spd="fast">
    <p:fade/>
  </p:transition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32A64">
                <a:alpha val="100000"/>
              </a:srgbClr>
            </a:gs>
            <a:gs pos="100000">
              <a:srgbClr val="414C94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314761">
            <a:off x="5680419" y="6404287"/>
            <a:ext cx="19149891" cy="6989710"/>
          </a:xfrm>
          <a:custGeom>
            <a:avLst/>
            <a:gdLst/>
            <a:ahLst/>
            <a:cxnLst/>
            <a:rect r="r" b="b" t="t" l="l"/>
            <a:pathLst>
              <a:path h="6989710" w="19149891">
                <a:moveTo>
                  <a:pt x="0" y="0"/>
                </a:moveTo>
                <a:lnTo>
                  <a:pt x="19149891" y="0"/>
                </a:lnTo>
                <a:lnTo>
                  <a:pt x="19149891" y="6989711"/>
                </a:lnTo>
                <a:lnTo>
                  <a:pt x="0" y="69897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0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1572293">
            <a:off x="3960635" y="-5525403"/>
            <a:ext cx="19149891" cy="6989710"/>
          </a:xfrm>
          <a:custGeom>
            <a:avLst/>
            <a:gdLst/>
            <a:ahLst/>
            <a:cxnLst/>
            <a:rect r="r" b="b" t="t" l="l"/>
            <a:pathLst>
              <a:path h="6989710" w="19149891">
                <a:moveTo>
                  <a:pt x="0" y="6989711"/>
                </a:moveTo>
                <a:lnTo>
                  <a:pt x="19149891" y="6989711"/>
                </a:lnTo>
                <a:lnTo>
                  <a:pt x="19149891" y="0"/>
                </a:lnTo>
                <a:lnTo>
                  <a:pt x="0" y="0"/>
                </a:lnTo>
                <a:lnTo>
                  <a:pt x="0" y="6989711"/>
                </a:lnTo>
                <a:close/>
              </a:path>
            </a:pathLst>
          </a:custGeom>
          <a:blipFill>
            <a:blip r:embed="rId2">
              <a:alphaModFix amt="80000"/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7430064" y="9111268"/>
            <a:ext cx="3427871" cy="787875"/>
            <a:chOff x="0" y="0"/>
            <a:chExt cx="1768157" cy="4064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768157" cy="406400"/>
            </a:xfrm>
            <a:custGeom>
              <a:avLst/>
              <a:gdLst/>
              <a:ahLst/>
              <a:cxnLst/>
              <a:rect r="r" b="b" t="t" l="l"/>
              <a:pathLst>
                <a:path h="406400" w="1768157">
                  <a:moveTo>
                    <a:pt x="1564957" y="0"/>
                  </a:moveTo>
                  <a:cubicBezTo>
                    <a:pt x="1677182" y="0"/>
                    <a:pt x="1768157" y="90976"/>
                    <a:pt x="1768157" y="203200"/>
                  </a:cubicBezTo>
                  <a:cubicBezTo>
                    <a:pt x="1768157" y="315424"/>
                    <a:pt x="1677182" y="406400"/>
                    <a:pt x="1564957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32A64">
                    <a:alpha val="100000"/>
                  </a:srgbClr>
                </a:gs>
                <a:gs pos="100000">
                  <a:srgbClr val="414C94">
                    <a:alpha val="100000"/>
                  </a:srgbClr>
                </a:gs>
              </a:gsLst>
              <a:lin ang="0"/>
            </a:gra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1768157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83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9758880" y="9438045"/>
            <a:ext cx="369584" cy="174713"/>
          </a:xfrm>
          <a:custGeom>
            <a:avLst/>
            <a:gdLst/>
            <a:ahLst/>
            <a:cxnLst/>
            <a:rect r="r" b="b" t="t" l="l"/>
            <a:pathLst>
              <a:path h="174713" w="369584">
                <a:moveTo>
                  <a:pt x="0" y="0"/>
                </a:moveTo>
                <a:lnTo>
                  <a:pt x="369584" y="0"/>
                </a:lnTo>
                <a:lnTo>
                  <a:pt x="369584" y="174712"/>
                </a:lnTo>
                <a:lnTo>
                  <a:pt x="0" y="1747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5721425" y="2431156"/>
            <a:ext cx="1081921" cy="916682"/>
          </a:xfrm>
          <a:custGeom>
            <a:avLst/>
            <a:gdLst/>
            <a:ahLst/>
            <a:cxnLst/>
            <a:rect r="r" b="b" t="t" l="l"/>
            <a:pathLst>
              <a:path h="916682" w="1081921">
                <a:moveTo>
                  <a:pt x="0" y="0"/>
                </a:moveTo>
                <a:lnTo>
                  <a:pt x="1081921" y="0"/>
                </a:lnTo>
                <a:lnTo>
                  <a:pt x="1081921" y="916682"/>
                </a:lnTo>
                <a:lnTo>
                  <a:pt x="0" y="91668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5721425" y="4428871"/>
            <a:ext cx="1081921" cy="916682"/>
          </a:xfrm>
          <a:custGeom>
            <a:avLst/>
            <a:gdLst/>
            <a:ahLst/>
            <a:cxnLst/>
            <a:rect r="r" b="b" t="t" l="l"/>
            <a:pathLst>
              <a:path h="916682" w="1081921">
                <a:moveTo>
                  <a:pt x="0" y="0"/>
                </a:moveTo>
                <a:lnTo>
                  <a:pt x="1081921" y="0"/>
                </a:lnTo>
                <a:lnTo>
                  <a:pt x="1081921" y="916682"/>
                </a:lnTo>
                <a:lnTo>
                  <a:pt x="0" y="91668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262808" y="3368628"/>
            <a:ext cx="5188597" cy="3974707"/>
            <a:chOff x="0" y="0"/>
            <a:chExt cx="590996" cy="45273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90996" cy="452730"/>
            </a:xfrm>
            <a:custGeom>
              <a:avLst/>
              <a:gdLst/>
              <a:ahLst/>
              <a:cxnLst/>
              <a:rect r="r" b="b" t="t" l="l"/>
              <a:pathLst>
                <a:path h="452730" w="590996">
                  <a:moveTo>
                    <a:pt x="29842" y="0"/>
                  </a:moveTo>
                  <a:lnTo>
                    <a:pt x="561154" y="0"/>
                  </a:lnTo>
                  <a:cubicBezTo>
                    <a:pt x="569068" y="0"/>
                    <a:pt x="576659" y="3144"/>
                    <a:pt x="582255" y="8741"/>
                  </a:cubicBezTo>
                  <a:cubicBezTo>
                    <a:pt x="587852" y="14337"/>
                    <a:pt x="590996" y="21927"/>
                    <a:pt x="590996" y="29842"/>
                  </a:cubicBezTo>
                  <a:lnTo>
                    <a:pt x="590996" y="422888"/>
                  </a:lnTo>
                  <a:cubicBezTo>
                    <a:pt x="590996" y="430803"/>
                    <a:pt x="587852" y="438393"/>
                    <a:pt x="582255" y="443990"/>
                  </a:cubicBezTo>
                  <a:cubicBezTo>
                    <a:pt x="576659" y="449586"/>
                    <a:pt x="569068" y="452730"/>
                    <a:pt x="561154" y="452730"/>
                  </a:cubicBezTo>
                  <a:lnTo>
                    <a:pt x="29842" y="452730"/>
                  </a:lnTo>
                  <a:cubicBezTo>
                    <a:pt x="21927" y="452730"/>
                    <a:pt x="14337" y="449586"/>
                    <a:pt x="8741" y="443990"/>
                  </a:cubicBezTo>
                  <a:cubicBezTo>
                    <a:pt x="3144" y="438393"/>
                    <a:pt x="0" y="430803"/>
                    <a:pt x="0" y="422888"/>
                  </a:cubicBezTo>
                  <a:lnTo>
                    <a:pt x="0" y="29842"/>
                  </a:lnTo>
                  <a:cubicBezTo>
                    <a:pt x="0" y="21927"/>
                    <a:pt x="3144" y="14337"/>
                    <a:pt x="8741" y="8741"/>
                  </a:cubicBezTo>
                  <a:cubicBezTo>
                    <a:pt x="14337" y="3144"/>
                    <a:pt x="21927" y="0"/>
                    <a:pt x="29842" y="0"/>
                  </a:cubicBezTo>
                  <a:close/>
                </a:path>
              </a:pathLst>
            </a:custGeom>
            <a:blipFill>
              <a:blip r:embed="rId7"/>
              <a:stretch>
                <a:fillRect l="0" t="-66923" r="0" b="-7130"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name="TextBox 12" id="12"/>
          <p:cNvSpPr txBox="true"/>
          <p:nvPr/>
        </p:nvSpPr>
        <p:spPr>
          <a:xfrm rot="0">
            <a:off x="8029622" y="9421364"/>
            <a:ext cx="1518989" cy="2556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97"/>
              </a:lnSpc>
            </a:pPr>
            <a:r>
              <a:rPr lang="en-US" sz="1997" b="tru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next slide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00724" y="1599114"/>
            <a:ext cx="1154372" cy="5157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57"/>
              </a:lnSpc>
            </a:pPr>
            <a:r>
              <a:rPr lang="en-US" sz="3145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23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895496" y="742925"/>
            <a:ext cx="12359869" cy="9208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37"/>
              </a:lnSpc>
            </a:pPr>
            <a:r>
              <a:rPr lang="en-US" sz="7197" b="true">
                <a:solidFill>
                  <a:srgbClr val="FFFFFF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Car circuit 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064825" y="2576369"/>
            <a:ext cx="10194475" cy="34855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66"/>
              </a:lnSpc>
            </a:pPr>
            <a:r>
              <a:rPr lang="en-US" sz="3074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The car is designed for accident detection using an ESP32 microcontroller, which features a Bluetooth module for connectivity. </a:t>
            </a:r>
          </a:p>
          <a:p>
            <a:pPr algn="l">
              <a:lnSpc>
                <a:spcPts val="3966"/>
              </a:lnSpc>
            </a:pPr>
          </a:p>
          <a:p>
            <a:pPr algn="l">
              <a:lnSpc>
                <a:spcPts val="3966"/>
              </a:lnSpc>
            </a:pPr>
            <a:r>
              <a:rPr lang="en-US" sz="3074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The components, including the MPU6050 sensor, are connected with jumpers on a breadboard to facilitate communication and data processing</a:t>
            </a:r>
          </a:p>
        </p:txBody>
      </p:sp>
    </p:spTree>
  </p:cSld>
  <p:clrMapOvr>
    <a:masterClrMapping/>
  </p:clrMapOvr>
  <p:transition spd="fast">
    <p:fade/>
  </p:transition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361B70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314761">
            <a:off x="5680419" y="6404287"/>
            <a:ext cx="19149891" cy="6989710"/>
          </a:xfrm>
          <a:custGeom>
            <a:avLst/>
            <a:gdLst/>
            <a:ahLst/>
            <a:cxnLst/>
            <a:rect r="r" b="b" t="t" l="l"/>
            <a:pathLst>
              <a:path h="6989710" w="19149891">
                <a:moveTo>
                  <a:pt x="0" y="0"/>
                </a:moveTo>
                <a:lnTo>
                  <a:pt x="19149891" y="0"/>
                </a:lnTo>
                <a:lnTo>
                  <a:pt x="19149891" y="6989711"/>
                </a:lnTo>
                <a:lnTo>
                  <a:pt x="0" y="69897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0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1572293">
            <a:off x="3960635" y="-5525403"/>
            <a:ext cx="19149891" cy="6989710"/>
          </a:xfrm>
          <a:custGeom>
            <a:avLst/>
            <a:gdLst/>
            <a:ahLst/>
            <a:cxnLst/>
            <a:rect r="r" b="b" t="t" l="l"/>
            <a:pathLst>
              <a:path h="6989710" w="19149891">
                <a:moveTo>
                  <a:pt x="0" y="6989711"/>
                </a:moveTo>
                <a:lnTo>
                  <a:pt x="19149891" y="6989711"/>
                </a:lnTo>
                <a:lnTo>
                  <a:pt x="19149891" y="0"/>
                </a:lnTo>
                <a:lnTo>
                  <a:pt x="0" y="0"/>
                </a:lnTo>
                <a:lnTo>
                  <a:pt x="0" y="6989711"/>
                </a:lnTo>
                <a:close/>
              </a:path>
            </a:pathLst>
          </a:custGeom>
          <a:blipFill>
            <a:blip r:embed="rId2">
              <a:alphaModFix amt="80000"/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5067918" y="2584189"/>
            <a:ext cx="13009738" cy="6835503"/>
            <a:chOff x="0" y="0"/>
            <a:chExt cx="1913084" cy="100516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913084" cy="1005162"/>
            </a:xfrm>
            <a:custGeom>
              <a:avLst/>
              <a:gdLst/>
              <a:ahLst/>
              <a:cxnLst/>
              <a:rect r="r" b="b" t="t" l="l"/>
              <a:pathLst>
                <a:path h="1005162" w="1913084">
                  <a:moveTo>
                    <a:pt x="11902" y="0"/>
                  </a:moveTo>
                  <a:lnTo>
                    <a:pt x="1901182" y="0"/>
                  </a:lnTo>
                  <a:cubicBezTo>
                    <a:pt x="1907755" y="0"/>
                    <a:pt x="1913084" y="5329"/>
                    <a:pt x="1913084" y="11902"/>
                  </a:cubicBezTo>
                  <a:lnTo>
                    <a:pt x="1913084" y="993260"/>
                  </a:lnTo>
                  <a:cubicBezTo>
                    <a:pt x="1913084" y="999833"/>
                    <a:pt x="1907755" y="1005162"/>
                    <a:pt x="1901182" y="1005162"/>
                  </a:cubicBezTo>
                  <a:lnTo>
                    <a:pt x="11902" y="1005162"/>
                  </a:lnTo>
                  <a:cubicBezTo>
                    <a:pt x="5329" y="1005162"/>
                    <a:pt x="0" y="999833"/>
                    <a:pt x="0" y="993260"/>
                  </a:cubicBezTo>
                  <a:lnTo>
                    <a:pt x="0" y="11902"/>
                  </a:lnTo>
                  <a:cubicBezTo>
                    <a:pt x="0" y="5329"/>
                    <a:pt x="5329" y="0"/>
                    <a:pt x="11902" y="0"/>
                  </a:cubicBezTo>
                  <a:close/>
                </a:path>
              </a:pathLst>
            </a:custGeom>
            <a:blipFill>
              <a:blip r:embed="rId3"/>
              <a:stretch>
                <a:fillRect l="0" t="-1041" r="0" b="-1041"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name="TextBox 6" id="6"/>
          <p:cNvSpPr txBox="true"/>
          <p:nvPr/>
        </p:nvSpPr>
        <p:spPr>
          <a:xfrm rot="0">
            <a:off x="-2055560" y="6400608"/>
            <a:ext cx="10914070" cy="8214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53"/>
              </a:lnSpc>
            </a:pPr>
            <a:r>
              <a:rPr lang="en-US" b="true" sz="6372">
                <a:solidFill>
                  <a:srgbClr val="36E9F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State 1</a:t>
            </a:r>
          </a:p>
        </p:txBody>
      </p:sp>
      <p:sp>
        <p:nvSpPr>
          <p:cNvPr name="Freeform 7" id="7"/>
          <p:cNvSpPr/>
          <p:nvPr/>
        </p:nvSpPr>
        <p:spPr>
          <a:xfrm flipH="false" flipV="true" rot="1839967">
            <a:off x="292997" y="1896514"/>
            <a:ext cx="3236367" cy="4077312"/>
          </a:xfrm>
          <a:custGeom>
            <a:avLst/>
            <a:gdLst/>
            <a:ahLst/>
            <a:cxnLst/>
            <a:rect r="r" b="b" t="t" l="l"/>
            <a:pathLst>
              <a:path h="4077312" w="3236367">
                <a:moveTo>
                  <a:pt x="0" y="4077312"/>
                </a:moveTo>
                <a:lnTo>
                  <a:pt x="3236366" y="4077312"/>
                </a:lnTo>
                <a:lnTo>
                  <a:pt x="3236366" y="0"/>
                </a:lnTo>
                <a:lnTo>
                  <a:pt x="0" y="0"/>
                </a:lnTo>
                <a:lnTo>
                  <a:pt x="0" y="4077312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756808" y="512922"/>
            <a:ext cx="1154372" cy="5157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57"/>
              </a:lnSpc>
            </a:pPr>
            <a:r>
              <a:rPr lang="en-US" sz="3145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15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3167731" y="501565"/>
            <a:ext cx="1602865" cy="1602865"/>
          </a:xfrm>
          <a:custGeom>
            <a:avLst/>
            <a:gdLst/>
            <a:ahLst/>
            <a:cxnLst/>
            <a:rect r="r" b="b" t="t" l="l"/>
            <a:pathLst>
              <a:path h="1602865" w="1602865">
                <a:moveTo>
                  <a:pt x="0" y="0"/>
                </a:moveTo>
                <a:lnTo>
                  <a:pt x="1602865" y="0"/>
                </a:lnTo>
                <a:lnTo>
                  <a:pt x="1602865" y="1602866"/>
                </a:lnTo>
                <a:lnTo>
                  <a:pt x="0" y="160286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3686965" y="693897"/>
            <a:ext cx="10914070" cy="15834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53"/>
              </a:lnSpc>
            </a:pPr>
            <a:r>
              <a:rPr lang="en-US" b="true" sz="6372">
                <a:solidFill>
                  <a:srgbClr val="36E9FD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Accident Detection System</a:t>
            </a:r>
          </a:p>
        </p:txBody>
      </p:sp>
    </p:spTree>
  </p:cSld>
  <p:clrMapOvr>
    <a:masterClrMapping/>
  </p:clrMapOvr>
  <p:transition spd="fast">
    <p:fade/>
  </p:transition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361B70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314761">
            <a:off x="5680419" y="6404287"/>
            <a:ext cx="19149891" cy="6989710"/>
          </a:xfrm>
          <a:custGeom>
            <a:avLst/>
            <a:gdLst/>
            <a:ahLst/>
            <a:cxnLst/>
            <a:rect r="r" b="b" t="t" l="l"/>
            <a:pathLst>
              <a:path h="6989710" w="19149891">
                <a:moveTo>
                  <a:pt x="0" y="0"/>
                </a:moveTo>
                <a:lnTo>
                  <a:pt x="19149891" y="0"/>
                </a:lnTo>
                <a:lnTo>
                  <a:pt x="19149891" y="6989711"/>
                </a:lnTo>
                <a:lnTo>
                  <a:pt x="0" y="69897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0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1572293">
            <a:off x="3960635" y="-5525403"/>
            <a:ext cx="19149891" cy="6989710"/>
          </a:xfrm>
          <a:custGeom>
            <a:avLst/>
            <a:gdLst/>
            <a:ahLst/>
            <a:cxnLst/>
            <a:rect r="r" b="b" t="t" l="l"/>
            <a:pathLst>
              <a:path h="6989710" w="19149891">
                <a:moveTo>
                  <a:pt x="0" y="6989711"/>
                </a:moveTo>
                <a:lnTo>
                  <a:pt x="19149891" y="6989711"/>
                </a:lnTo>
                <a:lnTo>
                  <a:pt x="19149891" y="0"/>
                </a:lnTo>
                <a:lnTo>
                  <a:pt x="0" y="0"/>
                </a:lnTo>
                <a:lnTo>
                  <a:pt x="0" y="6989711"/>
                </a:lnTo>
                <a:close/>
              </a:path>
            </a:pathLst>
          </a:custGeom>
          <a:blipFill>
            <a:blip r:embed="rId2">
              <a:alphaModFix amt="80000"/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5067918" y="2584189"/>
            <a:ext cx="13009738" cy="6835503"/>
            <a:chOff x="0" y="0"/>
            <a:chExt cx="1913084" cy="100516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913084" cy="1005162"/>
            </a:xfrm>
            <a:custGeom>
              <a:avLst/>
              <a:gdLst/>
              <a:ahLst/>
              <a:cxnLst/>
              <a:rect r="r" b="b" t="t" l="l"/>
              <a:pathLst>
                <a:path h="1005162" w="1913084">
                  <a:moveTo>
                    <a:pt x="11902" y="0"/>
                  </a:moveTo>
                  <a:lnTo>
                    <a:pt x="1901182" y="0"/>
                  </a:lnTo>
                  <a:cubicBezTo>
                    <a:pt x="1907755" y="0"/>
                    <a:pt x="1913084" y="5329"/>
                    <a:pt x="1913084" y="11902"/>
                  </a:cubicBezTo>
                  <a:lnTo>
                    <a:pt x="1913084" y="993260"/>
                  </a:lnTo>
                  <a:cubicBezTo>
                    <a:pt x="1913084" y="999833"/>
                    <a:pt x="1907755" y="1005162"/>
                    <a:pt x="1901182" y="1005162"/>
                  </a:cubicBezTo>
                  <a:lnTo>
                    <a:pt x="11902" y="1005162"/>
                  </a:lnTo>
                  <a:cubicBezTo>
                    <a:pt x="5329" y="1005162"/>
                    <a:pt x="0" y="999833"/>
                    <a:pt x="0" y="993260"/>
                  </a:cubicBezTo>
                  <a:lnTo>
                    <a:pt x="0" y="11902"/>
                  </a:lnTo>
                  <a:cubicBezTo>
                    <a:pt x="0" y="5329"/>
                    <a:pt x="5329" y="0"/>
                    <a:pt x="11902" y="0"/>
                  </a:cubicBezTo>
                  <a:close/>
                </a:path>
              </a:pathLst>
            </a:custGeom>
            <a:blipFill>
              <a:blip r:embed="rId3"/>
              <a:stretch>
                <a:fillRect l="0" t="0" r="0" b="-3468"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name="TextBox 6" id="6"/>
          <p:cNvSpPr txBox="true"/>
          <p:nvPr/>
        </p:nvSpPr>
        <p:spPr>
          <a:xfrm rot="0">
            <a:off x="-2055560" y="6400608"/>
            <a:ext cx="10914070" cy="8214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53"/>
              </a:lnSpc>
            </a:pPr>
            <a:r>
              <a:rPr lang="en-US" b="true" sz="6372">
                <a:solidFill>
                  <a:srgbClr val="36E9F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State 2</a:t>
            </a:r>
          </a:p>
        </p:txBody>
      </p:sp>
      <p:sp>
        <p:nvSpPr>
          <p:cNvPr name="Freeform 7" id="7"/>
          <p:cNvSpPr/>
          <p:nvPr/>
        </p:nvSpPr>
        <p:spPr>
          <a:xfrm flipH="false" flipV="true" rot="1839967">
            <a:off x="292997" y="1896514"/>
            <a:ext cx="3236367" cy="4077312"/>
          </a:xfrm>
          <a:custGeom>
            <a:avLst/>
            <a:gdLst/>
            <a:ahLst/>
            <a:cxnLst/>
            <a:rect r="r" b="b" t="t" l="l"/>
            <a:pathLst>
              <a:path h="4077312" w="3236367">
                <a:moveTo>
                  <a:pt x="0" y="4077312"/>
                </a:moveTo>
                <a:lnTo>
                  <a:pt x="3236366" y="4077312"/>
                </a:lnTo>
                <a:lnTo>
                  <a:pt x="3236366" y="0"/>
                </a:lnTo>
                <a:lnTo>
                  <a:pt x="0" y="0"/>
                </a:lnTo>
                <a:lnTo>
                  <a:pt x="0" y="4077312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756808" y="512922"/>
            <a:ext cx="1154372" cy="5157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57"/>
              </a:lnSpc>
            </a:pPr>
            <a:r>
              <a:rPr lang="en-US" sz="3145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16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3167731" y="501565"/>
            <a:ext cx="1602865" cy="1602865"/>
          </a:xfrm>
          <a:custGeom>
            <a:avLst/>
            <a:gdLst/>
            <a:ahLst/>
            <a:cxnLst/>
            <a:rect r="r" b="b" t="t" l="l"/>
            <a:pathLst>
              <a:path h="1602865" w="1602865">
                <a:moveTo>
                  <a:pt x="0" y="0"/>
                </a:moveTo>
                <a:lnTo>
                  <a:pt x="1602865" y="0"/>
                </a:lnTo>
                <a:lnTo>
                  <a:pt x="1602865" y="1602866"/>
                </a:lnTo>
                <a:lnTo>
                  <a:pt x="0" y="160286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3686965" y="693897"/>
            <a:ext cx="10914070" cy="15834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53"/>
              </a:lnSpc>
            </a:pPr>
            <a:r>
              <a:rPr lang="en-US" b="true" sz="6372">
                <a:solidFill>
                  <a:srgbClr val="36E9FD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Accident Detection System</a:t>
            </a:r>
          </a:p>
        </p:txBody>
      </p:sp>
    </p:spTree>
  </p:cSld>
  <p:clrMapOvr>
    <a:masterClrMapping/>
  </p:clrMapOvr>
  <p:transition spd="fast">
    <p:fade/>
  </p:transition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32A64">
                <a:alpha val="100000"/>
              </a:srgbClr>
            </a:gs>
            <a:gs pos="100000">
              <a:srgbClr val="414C94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493282" y="2350048"/>
            <a:ext cx="8536688" cy="6562579"/>
          </a:xfrm>
          <a:custGeom>
            <a:avLst/>
            <a:gdLst/>
            <a:ahLst/>
            <a:cxnLst/>
            <a:rect r="r" b="b" t="t" l="l"/>
            <a:pathLst>
              <a:path h="6562579" w="8536688">
                <a:moveTo>
                  <a:pt x="0" y="0"/>
                </a:moveTo>
                <a:lnTo>
                  <a:pt x="8536688" y="0"/>
                </a:lnTo>
                <a:lnTo>
                  <a:pt x="8536688" y="6562579"/>
                </a:lnTo>
                <a:lnTo>
                  <a:pt x="0" y="65625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4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430946" y="8519516"/>
            <a:ext cx="19149891" cy="6989710"/>
          </a:xfrm>
          <a:custGeom>
            <a:avLst/>
            <a:gdLst/>
            <a:ahLst/>
            <a:cxnLst/>
            <a:rect r="r" b="b" t="t" l="l"/>
            <a:pathLst>
              <a:path h="6989710" w="19149891">
                <a:moveTo>
                  <a:pt x="0" y="0"/>
                </a:moveTo>
                <a:lnTo>
                  <a:pt x="19149892" y="0"/>
                </a:lnTo>
                <a:lnTo>
                  <a:pt x="19149892" y="6989710"/>
                </a:lnTo>
                <a:lnTo>
                  <a:pt x="0" y="69897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13312952" y="-960552"/>
            <a:ext cx="7315200" cy="2208508"/>
          </a:xfrm>
          <a:custGeom>
            <a:avLst/>
            <a:gdLst/>
            <a:ahLst/>
            <a:cxnLst/>
            <a:rect r="r" b="b" t="t" l="l"/>
            <a:pathLst>
              <a:path h="2208508" w="7315200">
                <a:moveTo>
                  <a:pt x="7315200" y="0"/>
                </a:moveTo>
                <a:lnTo>
                  <a:pt x="0" y="0"/>
                </a:lnTo>
                <a:lnTo>
                  <a:pt x="0" y="2208509"/>
                </a:lnTo>
                <a:lnTo>
                  <a:pt x="7315200" y="2208509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4">
              <a:alphaModFix amt="31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15519703" y="7919625"/>
            <a:ext cx="7315200" cy="2208508"/>
          </a:xfrm>
          <a:custGeom>
            <a:avLst/>
            <a:gdLst/>
            <a:ahLst/>
            <a:cxnLst/>
            <a:rect r="r" b="b" t="t" l="l"/>
            <a:pathLst>
              <a:path h="2208508" w="7315200">
                <a:moveTo>
                  <a:pt x="7315200" y="0"/>
                </a:moveTo>
                <a:lnTo>
                  <a:pt x="0" y="0"/>
                </a:lnTo>
                <a:lnTo>
                  <a:pt x="0" y="2208508"/>
                </a:lnTo>
                <a:lnTo>
                  <a:pt x="7315200" y="2208508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4">
              <a:alphaModFix amt="31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2816596"/>
            <a:ext cx="12956110" cy="59247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498"/>
              </a:lnSpc>
            </a:pPr>
            <a:r>
              <a:rPr lang="en-US" sz="12103" b="true">
                <a:solidFill>
                  <a:srgbClr val="FFFFFF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System Architecture</a:t>
            </a:r>
          </a:p>
          <a:p>
            <a:pPr algn="l">
              <a:lnSpc>
                <a:spcPts val="11498"/>
              </a:lnSpc>
            </a:pPr>
            <a:r>
              <a:rPr lang="en-US" sz="12103" b="true">
                <a:solidFill>
                  <a:srgbClr val="FFFFFF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NodeRed</a:t>
            </a:r>
          </a:p>
          <a:p>
            <a:pPr algn="l">
              <a:lnSpc>
                <a:spcPts val="11498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16104928" y="1599114"/>
            <a:ext cx="2183072" cy="5157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57"/>
              </a:lnSpc>
            </a:pPr>
            <a:r>
              <a:rPr lang="en-US" sz="3145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27</a:t>
            </a:r>
          </a:p>
        </p:txBody>
      </p:sp>
    </p:spTree>
  </p:cSld>
  <p:clrMapOvr>
    <a:masterClrMapping/>
  </p:clrMapOvr>
  <p:transition spd="fast">
    <p:fade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32A64">
                <a:alpha val="100000"/>
              </a:srgbClr>
            </a:gs>
            <a:gs pos="100000">
              <a:srgbClr val="414C94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314761">
            <a:off x="5680419" y="6404287"/>
            <a:ext cx="19149891" cy="6989710"/>
          </a:xfrm>
          <a:custGeom>
            <a:avLst/>
            <a:gdLst/>
            <a:ahLst/>
            <a:cxnLst/>
            <a:rect r="r" b="b" t="t" l="l"/>
            <a:pathLst>
              <a:path h="6989710" w="19149891">
                <a:moveTo>
                  <a:pt x="0" y="0"/>
                </a:moveTo>
                <a:lnTo>
                  <a:pt x="19149891" y="0"/>
                </a:lnTo>
                <a:lnTo>
                  <a:pt x="19149891" y="6989711"/>
                </a:lnTo>
                <a:lnTo>
                  <a:pt x="0" y="69897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0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1572293">
            <a:off x="3960635" y="-5525403"/>
            <a:ext cx="19149891" cy="6989710"/>
          </a:xfrm>
          <a:custGeom>
            <a:avLst/>
            <a:gdLst/>
            <a:ahLst/>
            <a:cxnLst/>
            <a:rect r="r" b="b" t="t" l="l"/>
            <a:pathLst>
              <a:path h="6989710" w="19149891">
                <a:moveTo>
                  <a:pt x="0" y="6989711"/>
                </a:moveTo>
                <a:lnTo>
                  <a:pt x="19149891" y="6989711"/>
                </a:lnTo>
                <a:lnTo>
                  <a:pt x="19149891" y="0"/>
                </a:lnTo>
                <a:lnTo>
                  <a:pt x="0" y="0"/>
                </a:lnTo>
                <a:lnTo>
                  <a:pt x="0" y="6989711"/>
                </a:lnTo>
                <a:close/>
              </a:path>
            </a:pathLst>
          </a:custGeom>
          <a:blipFill>
            <a:blip r:embed="rId2">
              <a:alphaModFix amt="80000"/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601515" y="2923639"/>
            <a:ext cx="9368367" cy="68638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9993" indent="-304996" lvl="1">
              <a:lnSpc>
                <a:spcPts val="3644"/>
              </a:lnSpc>
              <a:buFont typeface="Arial"/>
              <a:buChar char="•"/>
            </a:pPr>
            <a:r>
              <a:rPr lang="en-US" sz="2825" i="true">
                <a:solidFill>
                  <a:srgbClr val="C0E2ED"/>
                </a:solidFill>
                <a:latin typeface="Raleway Italics"/>
                <a:ea typeface="Raleway Italics"/>
                <a:cs typeface="Raleway Italics"/>
                <a:sym typeface="Raleway Italics"/>
              </a:rPr>
              <a:t>Congestion</a:t>
            </a:r>
            <a:r>
              <a:rPr lang="en-US" sz="2825" i="true">
                <a:solidFill>
                  <a:srgbClr val="FFFFFF"/>
                </a:solidFill>
                <a:latin typeface="Raleway Italics"/>
                <a:ea typeface="Raleway Italics"/>
                <a:cs typeface="Raleway Italics"/>
                <a:sym typeface="Raleway Italics"/>
              </a:rPr>
              <a:t>: Urban areas suffer from high traffic congestion, leading to delays and increased pollution.</a:t>
            </a:r>
          </a:p>
          <a:p>
            <a:pPr algn="l">
              <a:lnSpc>
                <a:spcPts val="3644"/>
              </a:lnSpc>
            </a:pPr>
          </a:p>
          <a:p>
            <a:pPr algn="l" marL="609993" indent="-304996" lvl="1">
              <a:lnSpc>
                <a:spcPts val="3644"/>
              </a:lnSpc>
              <a:buFont typeface="Arial"/>
              <a:buChar char="•"/>
            </a:pPr>
            <a:r>
              <a:rPr lang="en-US" sz="2825" i="true">
                <a:solidFill>
                  <a:srgbClr val="C0E2ED"/>
                </a:solidFill>
                <a:latin typeface="Raleway Italics"/>
                <a:ea typeface="Raleway Italics"/>
                <a:cs typeface="Raleway Italics"/>
                <a:sym typeface="Raleway Italics"/>
              </a:rPr>
              <a:t>Inefficient Traffic Lights</a:t>
            </a:r>
            <a:r>
              <a:rPr lang="en-US" sz="2825" i="true">
                <a:solidFill>
                  <a:srgbClr val="FFFFFF"/>
                </a:solidFill>
                <a:latin typeface="Raleway Italics"/>
                <a:ea typeface="Raleway Italics"/>
                <a:cs typeface="Raleway Italics"/>
                <a:sym typeface="Raleway Italics"/>
              </a:rPr>
              <a:t>: Traditional traffic lights operate on fixed timers, not adapting to real-time conditions.</a:t>
            </a:r>
          </a:p>
          <a:p>
            <a:pPr algn="l">
              <a:lnSpc>
                <a:spcPts val="3644"/>
              </a:lnSpc>
            </a:pPr>
          </a:p>
          <a:p>
            <a:pPr algn="l" marL="609993" indent="-304996" lvl="1">
              <a:lnSpc>
                <a:spcPts val="3644"/>
              </a:lnSpc>
              <a:buFont typeface="Arial"/>
              <a:buChar char="•"/>
            </a:pPr>
            <a:r>
              <a:rPr lang="en-US" sz="2825" i="true">
                <a:solidFill>
                  <a:srgbClr val="C0E2ED"/>
                </a:solidFill>
                <a:latin typeface="Raleway Italics"/>
                <a:ea typeface="Raleway Italics"/>
                <a:cs typeface="Raleway Italics"/>
                <a:sym typeface="Raleway Italics"/>
              </a:rPr>
              <a:t>Emergency Vehicle Delays</a:t>
            </a:r>
            <a:r>
              <a:rPr lang="en-US" sz="2825" i="true">
                <a:solidFill>
                  <a:srgbClr val="FFFFFF"/>
                </a:solidFill>
                <a:latin typeface="Raleway Italics"/>
                <a:ea typeface="Raleway Italics"/>
                <a:cs typeface="Raleway Italics"/>
                <a:sym typeface="Raleway Italics"/>
              </a:rPr>
              <a:t>: Emergency vehicles are significantly delayed in heavy traffic, posing safety risks.</a:t>
            </a:r>
          </a:p>
          <a:p>
            <a:pPr algn="l">
              <a:lnSpc>
                <a:spcPts val="3644"/>
              </a:lnSpc>
            </a:pPr>
          </a:p>
          <a:p>
            <a:pPr algn="l" marL="609993" indent="-304996" lvl="1">
              <a:lnSpc>
                <a:spcPts val="3644"/>
              </a:lnSpc>
              <a:buFont typeface="Arial"/>
              <a:buChar char="•"/>
            </a:pPr>
            <a:r>
              <a:rPr lang="en-US" sz="2825" i="true">
                <a:solidFill>
                  <a:srgbClr val="C0E2ED"/>
                </a:solidFill>
                <a:latin typeface="Raleway Italics"/>
                <a:ea typeface="Raleway Italics"/>
                <a:cs typeface="Raleway Italics"/>
                <a:sym typeface="Raleway Italics"/>
              </a:rPr>
              <a:t>Accident-Prone Areas:</a:t>
            </a:r>
            <a:r>
              <a:rPr lang="en-US" sz="2825" i="true">
                <a:solidFill>
                  <a:srgbClr val="FFFFFF"/>
                </a:solidFill>
                <a:latin typeface="Raleway Italics"/>
                <a:ea typeface="Raleway Italics"/>
                <a:cs typeface="Raleway Italics"/>
                <a:sym typeface="Raleway Italics"/>
              </a:rPr>
              <a:t> Identifying and managing accident-prone zones is crucial for safety.</a:t>
            </a:r>
          </a:p>
          <a:p>
            <a:pPr algn="l" marL="609993" indent="-304996" lvl="1">
              <a:lnSpc>
                <a:spcPts val="3644"/>
              </a:lnSpc>
              <a:buFont typeface="Arial"/>
              <a:buChar char="•"/>
            </a:pPr>
            <a:r>
              <a:rPr lang="en-US" sz="2825" i="true">
                <a:solidFill>
                  <a:srgbClr val="FFFFFF"/>
                </a:solidFill>
                <a:latin typeface="Raleway Italics"/>
                <a:ea typeface="Raleway Italics"/>
                <a:cs typeface="Raleway Italics"/>
                <a:sym typeface="Raleway Italics"/>
              </a:rPr>
              <a:t>3</a:t>
            </a:r>
          </a:p>
          <a:p>
            <a:pPr algn="l">
              <a:lnSpc>
                <a:spcPts val="3644"/>
              </a:lnSpc>
            </a:pPr>
          </a:p>
        </p:txBody>
      </p:sp>
      <p:grpSp>
        <p:nvGrpSpPr>
          <p:cNvPr name="Group 5" id="5"/>
          <p:cNvGrpSpPr/>
          <p:nvPr/>
        </p:nvGrpSpPr>
        <p:grpSpPr>
          <a:xfrm rot="0">
            <a:off x="2346705" y="9181615"/>
            <a:ext cx="3427871" cy="787875"/>
            <a:chOff x="0" y="0"/>
            <a:chExt cx="1768157" cy="4064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768157" cy="406400"/>
            </a:xfrm>
            <a:custGeom>
              <a:avLst/>
              <a:gdLst/>
              <a:ahLst/>
              <a:cxnLst/>
              <a:rect r="r" b="b" t="t" l="l"/>
              <a:pathLst>
                <a:path h="406400" w="1768157">
                  <a:moveTo>
                    <a:pt x="1564957" y="0"/>
                  </a:moveTo>
                  <a:cubicBezTo>
                    <a:pt x="1677182" y="0"/>
                    <a:pt x="1768157" y="90976"/>
                    <a:pt x="1768157" y="203200"/>
                  </a:cubicBezTo>
                  <a:cubicBezTo>
                    <a:pt x="1768157" y="315424"/>
                    <a:pt x="1677182" y="406400"/>
                    <a:pt x="1564957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32A64">
                    <a:alpha val="100000"/>
                  </a:srgbClr>
                </a:gs>
                <a:gs pos="100000">
                  <a:srgbClr val="414C94">
                    <a:alpha val="100000"/>
                  </a:srgbClr>
                </a:gs>
              </a:gsLst>
              <a:lin ang="0"/>
            </a:gra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768157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83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4675520" y="9488196"/>
            <a:ext cx="369584" cy="174713"/>
          </a:xfrm>
          <a:custGeom>
            <a:avLst/>
            <a:gdLst/>
            <a:ahLst/>
            <a:cxnLst/>
            <a:rect r="r" b="b" t="t" l="l"/>
            <a:pathLst>
              <a:path h="174713" w="369584">
                <a:moveTo>
                  <a:pt x="0" y="0"/>
                </a:moveTo>
                <a:lnTo>
                  <a:pt x="369584" y="0"/>
                </a:lnTo>
                <a:lnTo>
                  <a:pt x="369584" y="174712"/>
                </a:lnTo>
                <a:lnTo>
                  <a:pt x="0" y="1747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946262" y="9461990"/>
            <a:ext cx="1518989" cy="2556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97"/>
              </a:lnSpc>
            </a:pPr>
            <a:r>
              <a:rPr lang="en-US" sz="1997" b="tru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next slide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6104928" y="1599114"/>
            <a:ext cx="1154372" cy="5157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57"/>
              </a:lnSpc>
            </a:pPr>
            <a:r>
              <a:rPr lang="en-US" sz="3145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03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911452" y="1827714"/>
            <a:ext cx="9176274" cy="1105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143"/>
              </a:lnSpc>
            </a:pPr>
            <a:r>
              <a:rPr lang="en-US" sz="8572" b="true">
                <a:solidFill>
                  <a:srgbClr val="FFFFFF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Problem</a:t>
            </a:r>
          </a:p>
        </p:txBody>
      </p:sp>
      <p:grpSp>
        <p:nvGrpSpPr>
          <p:cNvPr name="Group 12" id="12"/>
          <p:cNvGrpSpPr>
            <a:grpSpLocks noChangeAspect="true"/>
          </p:cNvGrpSpPr>
          <p:nvPr/>
        </p:nvGrpSpPr>
        <p:grpSpPr>
          <a:xfrm rot="0">
            <a:off x="11397663" y="2447052"/>
            <a:ext cx="5985108" cy="5985108"/>
            <a:chOff x="0" y="0"/>
            <a:chExt cx="14840029" cy="14840029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-366471" y="-11891"/>
              <a:ext cx="15572971" cy="14863810"/>
            </a:xfrm>
            <a:custGeom>
              <a:avLst/>
              <a:gdLst/>
              <a:ahLst/>
              <a:cxnLst/>
              <a:rect r="r" b="b" t="t" l="l"/>
              <a:pathLst>
                <a:path h="14863810" w="15572971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solidFill>
              <a:srgbClr val="36E9FD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-156193" y="188812"/>
              <a:ext cx="15152415" cy="14462405"/>
            </a:xfrm>
            <a:custGeom>
              <a:avLst/>
              <a:gdLst/>
              <a:ahLst/>
              <a:cxnLst/>
              <a:rect r="r" b="b" t="t" l="l"/>
              <a:pathLst>
                <a:path h="14462405" w="1515241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223301" y="551024"/>
              <a:ext cx="14393427" cy="13737979"/>
            </a:xfrm>
            <a:custGeom>
              <a:avLst/>
              <a:gdLst/>
              <a:ahLst/>
              <a:cxnLst/>
              <a:rect r="r" b="b" t="t" l="l"/>
              <a:pathLst>
                <a:path h="13737979" w="14393427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5"/>
              <a:stretch>
                <a:fillRect l="223" t="-12784" r="223" b="-12784"/>
              </a:stretch>
            </a:blipFill>
          </p:spPr>
        </p:sp>
      </p:grpSp>
      <p:sp>
        <p:nvSpPr>
          <p:cNvPr name="Freeform 16" id="16"/>
          <p:cNvSpPr/>
          <p:nvPr/>
        </p:nvSpPr>
        <p:spPr>
          <a:xfrm flipH="false" flipV="false" rot="0">
            <a:off x="15692956" y="6582619"/>
            <a:ext cx="1785236" cy="1785236"/>
          </a:xfrm>
          <a:custGeom>
            <a:avLst/>
            <a:gdLst/>
            <a:ahLst/>
            <a:cxnLst/>
            <a:rect r="r" b="b" t="t" l="l"/>
            <a:pathLst>
              <a:path h="1785236" w="1785236">
                <a:moveTo>
                  <a:pt x="0" y="0"/>
                </a:moveTo>
                <a:lnTo>
                  <a:pt x="1785235" y="0"/>
                </a:lnTo>
                <a:lnTo>
                  <a:pt x="1785235" y="1785235"/>
                </a:lnTo>
                <a:lnTo>
                  <a:pt x="0" y="17852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-183721" y="564812"/>
            <a:ext cx="1785236" cy="1785236"/>
          </a:xfrm>
          <a:custGeom>
            <a:avLst/>
            <a:gdLst/>
            <a:ahLst/>
            <a:cxnLst/>
            <a:rect r="r" b="b" t="t" l="l"/>
            <a:pathLst>
              <a:path h="1785236" w="1785236">
                <a:moveTo>
                  <a:pt x="0" y="0"/>
                </a:moveTo>
                <a:lnTo>
                  <a:pt x="1785236" y="0"/>
                </a:lnTo>
                <a:lnTo>
                  <a:pt x="1785236" y="1785236"/>
                </a:lnTo>
                <a:lnTo>
                  <a:pt x="0" y="178523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797152" y="2980072"/>
            <a:ext cx="389972" cy="389972"/>
          </a:xfrm>
          <a:custGeom>
            <a:avLst/>
            <a:gdLst/>
            <a:ahLst/>
            <a:cxnLst/>
            <a:rect r="r" b="b" t="t" l="l"/>
            <a:pathLst>
              <a:path h="389972" w="389972">
                <a:moveTo>
                  <a:pt x="0" y="0"/>
                </a:moveTo>
                <a:lnTo>
                  <a:pt x="389972" y="0"/>
                </a:lnTo>
                <a:lnTo>
                  <a:pt x="389972" y="389972"/>
                </a:lnTo>
                <a:lnTo>
                  <a:pt x="0" y="38997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797152" y="4389219"/>
            <a:ext cx="389972" cy="389972"/>
          </a:xfrm>
          <a:custGeom>
            <a:avLst/>
            <a:gdLst/>
            <a:ahLst/>
            <a:cxnLst/>
            <a:rect r="r" b="b" t="t" l="l"/>
            <a:pathLst>
              <a:path h="389972" w="389972">
                <a:moveTo>
                  <a:pt x="0" y="0"/>
                </a:moveTo>
                <a:lnTo>
                  <a:pt x="389972" y="0"/>
                </a:lnTo>
                <a:lnTo>
                  <a:pt x="389972" y="389973"/>
                </a:lnTo>
                <a:lnTo>
                  <a:pt x="0" y="38997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797152" y="6221221"/>
            <a:ext cx="389972" cy="389972"/>
          </a:xfrm>
          <a:custGeom>
            <a:avLst/>
            <a:gdLst/>
            <a:ahLst/>
            <a:cxnLst/>
            <a:rect r="r" b="b" t="t" l="l"/>
            <a:pathLst>
              <a:path h="389972" w="389972">
                <a:moveTo>
                  <a:pt x="0" y="0"/>
                </a:moveTo>
                <a:lnTo>
                  <a:pt x="389972" y="0"/>
                </a:lnTo>
                <a:lnTo>
                  <a:pt x="389972" y="389973"/>
                </a:lnTo>
                <a:lnTo>
                  <a:pt x="0" y="38997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797152" y="8042188"/>
            <a:ext cx="389972" cy="389972"/>
          </a:xfrm>
          <a:custGeom>
            <a:avLst/>
            <a:gdLst/>
            <a:ahLst/>
            <a:cxnLst/>
            <a:rect r="r" b="b" t="t" l="l"/>
            <a:pathLst>
              <a:path h="389972" w="389972">
                <a:moveTo>
                  <a:pt x="0" y="0"/>
                </a:moveTo>
                <a:lnTo>
                  <a:pt x="389972" y="0"/>
                </a:lnTo>
                <a:lnTo>
                  <a:pt x="389972" y="389972"/>
                </a:lnTo>
                <a:lnTo>
                  <a:pt x="0" y="38997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fade/>
  </p:transition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361B70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314761">
            <a:off x="5680419" y="6404287"/>
            <a:ext cx="19149891" cy="6989710"/>
          </a:xfrm>
          <a:custGeom>
            <a:avLst/>
            <a:gdLst/>
            <a:ahLst/>
            <a:cxnLst/>
            <a:rect r="r" b="b" t="t" l="l"/>
            <a:pathLst>
              <a:path h="6989710" w="19149891">
                <a:moveTo>
                  <a:pt x="0" y="0"/>
                </a:moveTo>
                <a:lnTo>
                  <a:pt x="19149891" y="0"/>
                </a:lnTo>
                <a:lnTo>
                  <a:pt x="19149891" y="6989711"/>
                </a:lnTo>
                <a:lnTo>
                  <a:pt x="0" y="69897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0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1572293">
            <a:off x="3960635" y="-5525403"/>
            <a:ext cx="19149891" cy="6989710"/>
          </a:xfrm>
          <a:custGeom>
            <a:avLst/>
            <a:gdLst/>
            <a:ahLst/>
            <a:cxnLst/>
            <a:rect r="r" b="b" t="t" l="l"/>
            <a:pathLst>
              <a:path h="6989710" w="19149891">
                <a:moveTo>
                  <a:pt x="0" y="6989711"/>
                </a:moveTo>
                <a:lnTo>
                  <a:pt x="19149891" y="6989711"/>
                </a:lnTo>
                <a:lnTo>
                  <a:pt x="19149891" y="0"/>
                </a:lnTo>
                <a:lnTo>
                  <a:pt x="0" y="0"/>
                </a:lnTo>
                <a:lnTo>
                  <a:pt x="0" y="6989711"/>
                </a:lnTo>
                <a:close/>
              </a:path>
            </a:pathLst>
          </a:custGeom>
          <a:blipFill>
            <a:blip r:embed="rId2">
              <a:alphaModFix amt="80000"/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911180" y="1515350"/>
            <a:ext cx="15013674" cy="7888399"/>
            <a:chOff x="0" y="0"/>
            <a:chExt cx="1913084" cy="100516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913084" cy="1005162"/>
            </a:xfrm>
            <a:custGeom>
              <a:avLst/>
              <a:gdLst/>
              <a:ahLst/>
              <a:cxnLst/>
              <a:rect r="r" b="b" t="t" l="l"/>
              <a:pathLst>
                <a:path h="1005162" w="1913084">
                  <a:moveTo>
                    <a:pt x="10313" y="0"/>
                  </a:moveTo>
                  <a:lnTo>
                    <a:pt x="1902771" y="0"/>
                  </a:lnTo>
                  <a:cubicBezTo>
                    <a:pt x="1908467" y="0"/>
                    <a:pt x="1913084" y="4617"/>
                    <a:pt x="1913084" y="10313"/>
                  </a:cubicBezTo>
                  <a:lnTo>
                    <a:pt x="1913084" y="994849"/>
                  </a:lnTo>
                  <a:cubicBezTo>
                    <a:pt x="1913084" y="997584"/>
                    <a:pt x="1911997" y="1000207"/>
                    <a:pt x="1910063" y="1002141"/>
                  </a:cubicBezTo>
                  <a:cubicBezTo>
                    <a:pt x="1908129" y="1004075"/>
                    <a:pt x="1905506" y="1005162"/>
                    <a:pt x="1902771" y="1005162"/>
                  </a:cubicBezTo>
                  <a:lnTo>
                    <a:pt x="10313" y="1005162"/>
                  </a:lnTo>
                  <a:cubicBezTo>
                    <a:pt x="4617" y="1005162"/>
                    <a:pt x="0" y="1000544"/>
                    <a:pt x="0" y="994849"/>
                  </a:cubicBezTo>
                  <a:lnTo>
                    <a:pt x="0" y="10313"/>
                  </a:lnTo>
                  <a:cubicBezTo>
                    <a:pt x="0" y="7578"/>
                    <a:pt x="1087" y="4955"/>
                    <a:pt x="3021" y="3021"/>
                  </a:cubicBezTo>
                  <a:cubicBezTo>
                    <a:pt x="4955" y="1087"/>
                    <a:pt x="7578" y="0"/>
                    <a:pt x="10313" y="0"/>
                  </a:cubicBezTo>
                  <a:close/>
                </a:path>
              </a:pathLst>
            </a:custGeom>
            <a:blipFill>
              <a:blip r:embed="rId3"/>
              <a:stretch>
                <a:fillRect l="0" t="-2080" r="0" b="-2080"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name="TextBox 6" id="6"/>
          <p:cNvSpPr txBox="true"/>
          <p:nvPr/>
        </p:nvSpPr>
        <p:spPr>
          <a:xfrm rot="0">
            <a:off x="756808" y="512922"/>
            <a:ext cx="1154372" cy="5157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57"/>
              </a:lnSpc>
            </a:pPr>
            <a:r>
              <a:rPr lang="en-US" sz="3145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28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686965" y="693897"/>
            <a:ext cx="10914070" cy="8214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53"/>
              </a:lnSpc>
            </a:pPr>
            <a:r>
              <a:rPr lang="en-US" b="true" sz="6372">
                <a:solidFill>
                  <a:srgbClr val="36E9FD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System Architecture</a:t>
            </a:r>
          </a:p>
        </p:txBody>
      </p:sp>
    </p:spTree>
  </p:cSld>
  <p:clrMapOvr>
    <a:masterClrMapping/>
  </p:clrMapOvr>
  <p:transition spd="fast">
    <p:fade/>
  </p:transition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32A64">
                <a:alpha val="100000"/>
              </a:srgbClr>
            </a:gs>
            <a:gs pos="100000">
              <a:srgbClr val="414C94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314761">
            <a:off x="5680419" y="6404287"/>
            <a:ext cx="19149891" cy="6989710"/>
          </a:xfrm>
          <a:custGeom>
            <a:avLst/>
            <a:gdLst/>
            <a:ahLst/>
            <a:cxnLst/>
            <a:rect r="r" b="b" t="t" l="l"/>
            <a:pathLst>
              <a:path h="6989710" w="19149891">
                <a:moveTo>
                  <a:pt x="0" y="0"/>
                </a:moveTo>
                <a:lnTo>
                  <a:pt x="19149891" y="0"/>
                </a:lnTo>
                <a:lnTo>
                  <a:pt x="19149891" y="6989711"/>
                </a:lnTo>
                <a:lnTo>
                  <a:pt x="0" y="69897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0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1572293">
            <a:off x="3960635" y="-5525403"/>
            <a:ext cx="19149891" cy="6989710"/>
          </a:xfrm>
          <a:custGeom>
            <a:avLst/>
            <a:gdLst/>
            <a:ahLst/>
            <a:cxnLst/>
            <a:rect r="r" b="b" t="t" l="l"/>
            <a:pathLst>
              <a:path h="6989710" w="19149891">
                <a:moveTo>
                  <a:pt x="0" y="6989711"/>
                </a:moveTo>
                <a:lnTo>
                  <a:pt x="19149891" y="6989711"/>
                </a:lnTo>
                <a:lnTo>
                  <a:pt x="19149891" y="0"/>
                </a:lnTo>
                <a:lnTo>
                  <a:pt x="0" y="0"/>
                </a:lnTo>
                <a:lnTo>
                  <a:pt x="0" y="6989711"/>
                </a:lnTo>
                <a:close/>
              </a:path>
            </a:pathLst>
          </a:custGeom>
          <a:blipFill>
            <a:blip r:embed="rId2">
              <a:alphaModFix amt="80000"/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4324264" y="9111268"/>
            <a:ext cx="3427871" cy="787875"/>
            <a:chOff x="0" y="0"/>
            <a:chExt cx="1768157" cy="4064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768157" cy="406400"/>
            </a:xfrm>
            <a:custGeom>
              <a:avLst/>
              <a:gdLst/>
              <a:ahLst/>
              <a:cxnLst/>
              <a:rect r="r" b="b" t="t" l="l"/>
              <a:pathLst>
                <a:path h="406400" w="1768157">
                  <a:moveTo>
                    <a:pt x="1564957" y="0"/>
                  </a:moveTo>
                  <a:cubicBezTo>
                    <a:pt x="1677182" y="0"/>
                    <a:pt x="1768157" y="90976"/>
                    <a:pt x="1768157" y="203200"/>
                  </a:cubicBezTo>
                  <a:cubicBezTo>
                    <a:pt x="1768157" y="315424"/>
                    <a:pt x="1677182" y="406400"/>
                    <a:pt x="1564957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32A64">
                    <a:alpha val="100000"/>
                  </a:srgbClr>
                </a:gs>
                <a:gs pos="100000">
                  <a:srgbClr val="414C94">
                    <a:alpha val="100000"/>
                  </a:srgbClr>
                </a:gs>
              </a:gsLst>
              <a:lin ang="0"/>
            </a:gra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1768157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83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6653080" y="9438045"/>
            <a:ext cx="369584" cy="174713"/>
          </a:xfrm>
          <a:custGeom>
            <a:avLst/>
            <a:gdLst/>
            <a:ahLst/>
            <a:cxnLst/>
            <a:rect r="r" b="b" t="t" l="l"/>
            <a:pathLst>
              <a:path h="174713" w="369584">
                <a:moveTo>
                  <a:pt x="0" y="0"/>
                </a:moveTo>
                <a:lnTo>
                  <a:pt x="369584" y="0"/>
                </a:lnTo>
                <a:lnTo>
                  <a:pt x="369584" y="174712"/>
                </a:lnTo>
                <a:lnTo>
                  <a:pt x="0" y="1747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0" y="2391750"/>
            <a:ext cx="526452" cy="446049"/>
          </a:xfrm>
          <a:custGeom>
            <a:avLst/>
            <a:gdLst/>
            <a:ahLst/>
            <a:cxnLst/>
            <a:rect r="r" b="b" t="t" l="l"/>
            <a:pathLst>
              <a:path h="446049" w="526452">
                <a:moveTo>
                  <a:pt x="0" y="0"/>
                </a:moveTo>
                <a:lnTo>
                  <a:pt x="526452" y="0"/>
                </a:lnTo>
                <a:lnTo>
                  <a:pt x="526452" y="446048"/>
                </a:lnTo>
                <a:lnTo>
                  <a:pt x="0" y="44604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4923821" y="9421364"/>
            <a:ext cx="1518989" cy="2556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97"/>
              </a:lnSpc>
            </a:pPr>
            <a:r>
              <a:rPr lang="en-US" sz="1997" b="tru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next slide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59764" y="990600"/>
            <a:ext cx="1154372" cy="5157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57"/>
              </a:lnSpc>
            </a:pPr>
            <a:r>
              <a:rPr lang="en-US" sz="3145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25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895496" y="742925"/>
            <a:ext cx="12359869" cy="9208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37"/>
              </a:lnSpc>
            </a:pPr>
            <a:r>
              <a:rPr lang="en-US" sz="7197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Recommendations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59764" y="2344125"/>
            <a:ext cx="17528236" cy="84066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43"/>
              </a:lnSpc>
            </a:pPr>
            <a:r>
              <a:rPr lang="en-US" sz="3677" b="true">
                <a:solidFill>
                  <a:srgbClr val="36E9FD"/>
                </a:solidFill>
                <a:latin typeface="Raleway Bold"/>
                <a:ea typeface="Raleway Bold"/>
                <a:cs typeface="Raleway Bold"/>
                <a:sym typeface="Raleway Bold"/>
              </a:rPr>
              <a:t>Use GPS for Location Tracking</a:t>
            </a:r>
            <a:r>
              <a:rPr lang="en-US" sz="3677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: Implement GPS technology in vehicles to determine precise locations instead of relying on Bluetooth signal strength. This will improve accuracy in detecting accidents and monitoring traffic flow.</a:t>
            </a:r>
          </a:p>
          <a:p>
            <a:pPr algn="l">
              <a:lnSpc>
                <a:spcPts val="4743"/>
              </a:lnSpc>
            </a:pPr>
          </a:p>
          <a:p>
            <a:pPr algn="l">
              <a:lnSpc>
                <a:spcPts val="4743"/>
              </a:lnSpc>
            </a:pPr>
            <a:r>
              <a:rPr lang="en-US" sz="3677" b="true">
                <a:solidFill>
                  <a:srgbClr val="36E9FD"/>
                </a:solidFill>
                <a:latin typeface="Raleway Bold"/>
                <a:ea typeface="Raleway Bold"/>
                <a:cs typeface="Raleway Bold"/>
                <a:sym typeface="Raleway Bold"/>
              </a:rPr>
              <a:t>Integrate Machine Learning</a:t>
            </a:r>
            <a:r>
              <a:rPr lang="en-US" sz="3677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: Enhance the YOLO model with machine learning algorithms that adapt over time, improving vehicle detection accuracy under various conditions (e.g., weather changes, different times of day).</a:t>
            </a:r>
          </a:p>
          <a:p>
            <a:pPr algn="l">
              <a:lnSpc>
                <a:spcPts val="4743"/>
              </a:lnSpc>
            </a:pPr>
          </a:p>
          <a:p>
            <a:pPr algn="l">
              <a:lnSpc>
                <a:spcPts val="4743"/>
              </a:lnSpc>
            </a:pPr>
            <a:r>
              <a:rPr lang="en-US" sz="3677" b="true">
                <a:solidFill>
                  <a:srgbClr val="36E9FD"/>
                </a:solidFill>
                <a:latin typeface="Raleway Bold"/>
                <a:ea typeface="Raleway Bold"/>
                <a:cs typeface="Raleway Bold"/>
                <a:sym typeface="Raleway Bold"/>
              </a:rPr>
              <a:t>Develop a Mobile App for Users</a:t>
            </a:r>
            <a:r>
              <a:rPr lang="en-US" sz="3677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: Create an app for drivers that provides real-time traffic updates, alerts for accidents, and navigation suggestions based on current traffic conditions.</a:t>
            </a:r>
          </a:p>
          <a:p>
            <a:pPr algn="l">
              <a:lnSpc>
                <a:spcPts val="4743"/>
              </a:lnSpc>
            </a:pPr>
          </a:p>
          <a:p>
            <a:pPr algn="l">
              <a:lnSpc>
                <a:spcPts val="4743"/>
              </a:lnSpc>
            </a:pPr>
          </a:p>
          <a:p>
            <a:pPr algn="l">
              <a:lnSpc>
                <a:spcPts val="4743"/>
              </a:lnSpc>
            </a:pP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0" y="4887188"/>
            <a:ext cx="526452" cy="446049"/>
          </a:xfrm>
          <a:custGeom>
            <a:avLst/>
            <a:gdLst/>
            <a:ahLst/>
            <a:cxnLst/>
            <a:rect r="r" b="b" t="t" l="l"/>
            <a:pathLst>
              <a:path h="446049" w="526452">
                <a:moveTo>
                  <a:pt x="0" y="0"/>
                </a:moveTo>
                <a:lnTo>
                  <a:pt x="526452" y="0"/>
                </a:lnTo>
                <a:lnTo>
                  <a:pt x="526452" y="446049"/>
                </a:lnTo>
                <a:lnTo>
                  <a:pt x="0" y="44604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0" y="7123210"/>
            <a:ext cx="526452" cy="446049"/>
          </a:xfrm>
          <a:custGeom>
            <a:avLst/>
            <a:gdLst/>
            <a:ahLst/>
            <a:cxnLst/>
            <a:rect r="r" b="b" t="t" l="l"/>
            <a:pathLst>
              <a:path h="446049" w="526452">
                <a:moveTo>
                  <a:pt x="0" y="0"/>
                </a:moveTo>
                <a:lnTo>
                  <a:pt x="526452" y="0"/>
                </a:lnTo>
                <a:lnTo>
                  <a:pt x="526452" y="446048"/>
                </a:lnTo>
                <a:lnTo>
                  <a:pt x="0" y="44604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fade/>
  </p:transition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32A64">
                <a:alpha val="100000"/>
              </a:srgbClr>
            </a:gs>
            <a:gs pos="100000">
              <a:srgbClr val="414C94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314761">
            <a:off x="5680419" y="6404287"/>
            <a:ext cx="19149891" cy="6989710"/>
          </a:xfrm>
          <a:custGeom>
            <a:avLst/>
            <a:gdLst/>
            <a:ahLst/>
            <a:cxnLst/>
            <a:rect r="r" b="b" t="t" l="l"/>
            <a:pathLst>
              <a:path h="6989710" w="19149891">
                <a:moveTo>
                  <a:pt x="0" y="0"/>
                </a:moveTo>
                <a:lnTo>
                  <a:pt x="19149891" y="0"/>
                </a:lnTo>
                <a:lnTo>
                  <a:pt x="19149891" y="6989711"/>
                </a:lnTo>
                <a:lnTo>
                  <a:pt x="0" y="69897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0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1572293">
            <a:off x="3960635" y="-5525403"/>
            <a:ext cx="19149891" cy="6989710"/>
          </a:xfrm>
          <a:custGeom>
            <a:avLst/>
            <a:gdLst/>
            <a:ahLst/>
            <a:cxnLst/>
            <a:rect r="r" b="b" t="t" l="l"/>
            <a:pathLst>
              <a:path h="6989710" w="19149891">
                <a:moveTo>
                  <a:pt x="0" y="6989711"/>
                </a:moveTo>
                <a:lnTo>
                  <a:pt x="19149891" y="6989711"/>
                </a:lnTo>
                <a:lnTo>
                  <a:pt x="19149891" y="0"/>
                </a:lnTo>
                <a:lnTo>
                  <a:pt x="0" y="0"/>
                </a:lnTo>
                <a:lnTo>
                  <a:pt x="0" y="6989711"/>
                </a:lnTo>
                <a:close/>
              </a:path>
            </a:pathLst>
          </a:custGeom>
          <a:blipFill>
            <a:blip r:embed="rId2">
              <a:alphaModFix amt="80000"/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4324264" y="9111268"/>
            <a:ext cx="3427871" cy="787875"/>
            <a:chOff x="0" y="0"/>
            <a:chExt cx="1768157" cy="4064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768157" cy="406400"/>
            </a:xfrm>
            <a:custGeom>
              <a:avLst/>
              <a:gdLst/>
              <a:ahLst/>
              <a:cxnLst/>
              <a:rect r="r" b="b" t="t" l="l"/>
              <a:pathLst>
                <a:path h="406400" w="1768157">
                  <a:moveTo>
                    <a:pt x="1564957" y="0"/>
                  </a:moveTo>
                  <a:cubicBezTo>
                    <a:pt x="1677182" y="0"/>
                    <a:pt x="1768157" y="90976"/>
                    <a:pt x="1768157" y="203200"/>
                  </a:cubicBezTo>
                  <a:cubicBezTo>
                    <a:pt x="1768157" y="315424"/>
                    <a:pt x="1677182" y="406400"/>
                    <a:pt x="1564957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32A64">
                    <a:alpha val="100000"/>
                  </a:srgbClr>
                </a:gs>
                <a:gs pos="100000">
                  <a:srgbClr val="414C94">
                    <a:alpha val="100000"/>
                  </a:srgbClr>
                </a:gs>
              </a:gsLst>
              <a:lin ang="0"/>
            </a:gra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1768157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83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6653080" y="9438045"/>
            <a:ext cx="369584" cy="174713"/>
          </a:xfrm>
          <a:custGeom>
            <a:avLst/>
            <a:gdLst/>
            <a:ahLst/>
            <a:cxnLst/>
            <a:rect r="r" b="b" t="t" l="l"/>
            <a:pathLst>
              <a:path h="174713" w="369584">
                <a:moveTo>
                  <a:pt x="0" y="0"/>
                </a:moveTo>
                <a:lnTo>
                  <a:pt x="369584" y="0"/>
                </a:lnTo>
                <a:lnTo>
                  <a:pt x="369584" y="174712"/>
                </a:lnTo>
                <a:lnTo>
                  <a:pt x="0" y="1747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0" y="2391750"/>
            <a:ext cx="526452" cy="446049"/>
          </a:xfrm>
          <a:custGeom>
            <a:avLst/>
            <a:gdLst/>
            <a:ahLst/>
            <a:cxnLst/>
            <a:rect r="r" b="b" t="t" l="l"/>
            <a:pathLst>
              <a:path h="446049" w="526452">
                <a:moveTo>
                  <a:pt x="0" y="0"/>
                </a:moveTo>
                <a:lnTo>
                  <a:pt x="526452" y="0"/>
                </a:lnTo>
                <a:lnTo>
                  <a:pt x="526452" y="446048"/>
                </a:lnTo>
                <a:lnTo>
                  <a:pt x="0" y="44604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4923821" y="9421364"/>
            <a:ext cx="1518989" cy="2556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97"/>
              </a:lnSpc>
            </a:pPr>
            <a:r>
              <a:rPr lang="en-US" sz="1997" b="tru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next slide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59764" y="990600"/>
            <a:ext cx="1154372" cy="5157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57"/>
              </a:lnSpc>
            </a:pPr>
            <a:r>
              <a:rPr lang="en-US" sz="3145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26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895496" y="742925"/>
            <a:ext cx="12359869" cy="9208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37"/>
              </a:lnSpc>
            </a:pPr>
            <a:r>
              <a:rPr lang="en-US" sz="7197" b="true">
                <a:solidFill>
                  <a:srgbClr val="FFFFFF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Recommendations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59764" y="2344125"/>
            <a:ext cx="17528236" cy="66064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43"/>
              </a:lnSpc>
            </a:pPr>
            <a:r>
              <a:rPr lang="en-US" sz="3677" b="true">
                <a:solidFill>
                  <a:srgbClr val="36E9FD"/>
                </a:solidFill>
                <a:latin typeface="Raleway Bold"/>
                <a:ea typeface="Raleway Bold"/>
                <a:cs typeface="Raleway Bold"/>
                <a:sym typeface="Raleway Bold"/>
              </a:rPr>
              <a:t>Enhance Security Measures</a:t>
            </a:r>
            <a:r>
              <a:rPr lang="en-US" sz="3677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: Ensure robust data encryption for all communications between devices to protect against unauthorized access and ensure user privacy.</a:t>
            </a:r>
          </a:p>
          <a:p>
            <a:pPr algn="l">
              <a:lnSpc>
                <a:spcPts val="4743"/>
              </a:lnSpc>
            </a:pPr>
          </a:p>
          <a:p>
            <a:pPr algn="l">
              <a:lnSpc>
                <a:spcPts val="4743"/>
              </a:lnSpc>
            </a:pPr>
            <a:r>
              <a:rPr lang="en-US" sz="3677" b="true">
                <a:solidFill>
                  <a:srgbClr val="36E9FD"/>
                </a:solidFill>
                <a:latin typeface="Raleway Bold"/>
                <a:ea typeface="Raleway Bold"/>
                <a:cs typeface="Raleway Bold"/>
                <a:sym typeface="Raleway Bold"/>
              </a:rPr>
              <a:t>User Feedback Mechanism</a:t>
            </a:r>
            <a:r>
              <a:rPr lang="en-US" sz="3677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: Include a feedback mechanism in the mobile app or web interface to gather user input on traffic conditions, which can help improve the system's responsiveness and functionality.</a:t>
            </a:r>
          </a:p>
          <a:p>
            <a:pPr algn="l">
              <a:lnSpc>
                <a:spcPts val="4743"/>
              </a:lnSpc>
            </a:pPr>
          </a:p>
          <a:p>
            <a:pPr algn="l">
              <a:lnSpc>
                <a:spcPts val="4743"/>
              </a:lnSpc>
            </a:pPr>
            <a:r>
              <a:rPr lang="en-US" sz="3677" b="true">
                <a:solidFill>
                  <a:srgbClr val="36E9FD"/>
                </a:solidFill>
                <a:latin typeface="Raleway Bold"/>
                <a:ea typeface="Raleway Bold"/>
                <a:cs typeface="Raleway Bold"/>
                <a:sym typeface="Raleway Bold"/>
              </a:rPr>
              <a:t>Consider Environmental Factors</a:t>
            </a:r>
            <a:r>
              <a:rPr lang="en-US" sz="3677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: Explore the integration of weather data to adjust traffic light timings and alerts based on real-time environmental conditions.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0" y="4887188"/>
            <a:ext cx="526452" cy="446049"/>
          </a:xfrm>
          <a:custGeom>
            <a:avLst/>
            <a:gdLst/>
            <a:ahLst/>
            <a:cxnLst/>
            <a:rect r="r" b="b" t="t" l="l"/>
            <a:pathLst>
              <a:path h="446049" w="526452">
                <a:moveTo>
                  <a:pt x="0" y="0"/>
                </a:moveTo>
                <a:lnTo>
                  <a:pt x="526452" y="0"/>
                </a:lnTo>
                <a:lnTo>
                  <a:pt x="526452" y="446049"/>
                </a:lnTo>
                <a:lnTo>
                  <a:pt x="0" y="44604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0" y="7207100"/>
            <a:ext cx="526452" cy="446049"/>
          </a:xfrm>
          <a:custGeom>
            <a:avLst/>
            <a:gdLst/>
            <a:ahLst/>
            <a:cxnLst/>
            <a:rect r="r" b="b" t="t" l="l"/>
            <a:pathLst>
              <a:path h="446049" w="526452">
                <a:moveTo>
                  <a:pt x="0" y="0"/>
                </a:moveTo>
                <a:lnTo>
                  <a:pt x="526452" y="0"/>
                </a:lnTo>
                <a:lnTo>
                  <a:pt x="526452" y="446049"/>
                </a:lnTo>
                <a:lnTo>
                  <a:pt x="0" y="44604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fade/>
  </p:transition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32A64">
                <a:alpha val="100000"/>
              </a:srgbClr>
            </a:gs>
            <a:gs pos="100000">
              <a:srgbClr val="414C94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3647679">
            <a:off x="5750070" y="2254213"/>
            <a:ext cx="27455017" cy="10021081"/>
          </a:xfrm>
          <a:custGeom>
            <a:avLst/>
            <a:gdLst/>
            <a:ahLst/>
            <a:cxnLst/>
            <a:rect r="r" b="b" t="t" l="l"/>
            <a:pathLst>
              <a:path h="10021081" w="27455017">
                <a:moveTo>
                  <a:pt x="0" y="0"/>
                </a:moveTo>
                <a:lnTo>
                  <a:pt x="27455017" y="0"/>
                </a:lnTo>
                <a:lnTo>
                  <a:pt x="27455017" y="10021081"/>
                </a:lnTo>
                <a:lnTo>
                  <a:pt x="0" y="1002108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0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-1161320">
            <a:off x="-5537192" y="-4329620"/>
            <a:ext cx="19149891" cy="6989710"/>
          </a:xfrm>
          <a:custGeom>
            <a:avLst/>
            <a:gdLst/>
            <a:ahLst/>
            <a:cxnLst/>
            <a:rect r="r" b="b" t="t" l="l"/>
            <a:pathLst>
              <a:path h="6989710" w="19149891">
                <a:moveTo>
                  <a:pt x="0" y="6989710"/>
                </a:moveTo>
                <a:lnTo>
                  <a:pt x="19149891" y="6989710"/>
                </a:lnTo>
                <a:lnTo>
                  <a:pt x="19149891" y="0"/>
                </a:lnTo>
                <a:lnTo>
                  <a:pt x="0" y="0"/>
                </a:lnTo>
                <a:lnTo>
                  <a:pt x="0" y="6989710"/>
                </a:lnTo>
                <a:close/>
              </a:path>
            </a:pathLst>
          </a:custGeom>
          <a:blipFill>
            <a:blip r:embed="rId2">
              <a:alphaModFix amt="80000"/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950258" y="4551197"/>
            <a:ext cx="12387484" cy="14703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993"/>
              </a:lnSpc>
            </a:pPr>
            <a:r>
              <a:rPr lang="en-US" sz="11572" b="true">
                <a:solidFill>
                  <a:srgbClr val="36E9FD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Thank You!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56808" y="512922"/>
            <a:ext cx="1154372" cy="5157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57"/>
              </a:lnSpc>
            </a:pPr>
            <a:r>
              <a:rPr lang="en-US" sz="3145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29</a:t>
            </a:r>
          </a:p>
        </p:txBody>
      </p:sp>
    </p:spTree>
  </p:cSld>
  <p:clrMapOvr>
    <a:masterClrMapping/>
  </p:clrMapOvr>
  <p:transition spd="fast">
    <p:fade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32A64">
                <a:alpha val="100000"/>
              </a:srgbClr>
            </a:gs>
            <a:gs pos="100000">
              <a:srgbClr val="414C94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314761">
            <a:off x="5680419" y="6404287"/>
            <a:ext cx="19149891" cy="6989710"/>
          </a:xfrm>
          <a:custGeom>
            <a:avLst/>
            <a:gdLst/>
            <a:ahLst/>
            <a:cxnLst/>
            <a:rect r="r" b="b" t="t" l="l"/>
            <a:pathLst>
              <a:path h="6989710" w="19149891">
                <a:moveTo>
                  <a:pt x="0" y="0"/>
                </a:moveTo>
                <a:lnTo>
                  <a:pt x="19149891" y="0"/>
                </a:lnTo>
                <a:lnTo>
                  <a:pt x="19149891" y="6989711"/>
                </a:lnTo>
                <a:lnTo>
                  <a:pt x="0" y="69897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0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1572293">
            <a:off x="3960635" y="-5525403"/>
            <a:ext cx="19149891" cy="6989710"/>
          </a:xfrm>
          <a:custGeom>
            <a:avLst/>
            <a:gdLst/>
            <a:ahLst/>
            <a:cxnLst/>
            <a:rect r="r" b="b" t="t" l="l"/>
            <a:pathLst>
              <a:path h="6989710" w="19149891">
                <a:moveTo>
                  <a:pt x="0" y="6989711"/>
                </a:moveTo>
                <a:lnTo>
                  <a:pt x="19149891" y="6989711"/>
                </a:lnTo>
                <a:lnTo>
                  <a:pt x="19149891" y="0"/>
                </a:lnTo>
                <a:lnTo>
                  <a:pt x="0" y="0"/>
                </a:lnTo>
                <a:lnTo>
                  <a:pt x="0" y="6989711"/>
                </a:lnTo>
                <a:close/>
              </a:path>
            </a:pathLst>
          </a:custGeom>
          <a:blipFill>
            <a:blip r:embed="rId2">
              <a:alphaModFix amt="80000"/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601515" y="2923639"/>
            <a:ext cx="9368367" cy="41206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9993" indent="-304996" lvl="1">
              <a:lnSpc>
                <a:spcPts val="3644"/>
              </a:lnSpc>
              <a:buFont typeface="Arial"/>
              <a:buChar char="•"/>
            </a:pPr>
            <a:r>
              <a:rPr lang="en-US" sz="2825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Accidents: 3% of the population experiences traffic accidents.</a:t>
            </a:r>
          </a:p>
          <a:p>
            <a:pPr algn="l" marL="609993" indent="-304996" lvl="1">
              <a:lnSpc>
                <a:spcPts val="3644"/>
              </a:lnSpc>
              <a:buFont typeface="Arial"/>
              <a:buChar char="•"/>
            </a:pPr>
          </a:p>
          <a:p>
            <a:pPr algn="l" marL="609993" indent="-304996" lvl="1">
              <a:lnSpc>
                <a:spcPts val="3644"/>
              </a:lnSpc>
              <a:buFont typeface="Arial"/>
              <a:buChar char="•"/>
            </a:pPr>
            <a:r>
              <a:rPr lang="en-US" sz="2825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Traffic Problems: 30% of the population encounters issues and loses time due to traffic congestion.</a:t>
            </a:r>
          </a:p>
          <a:p>
            <a:pPr algn="l" marL="609993" indent="-304996" lvl="1">
              <a:lnSpc>
                <a:spcPts val="3644"/>
              </a:lnSpc>
              <a:buFont typeface="Arial"/>
              <a:buChar char="•"/>
            </a:pPr>
          </a:p>
          <a:p>
            <a:pPr algn="l" marL="609993" indent="-304996" lvl="1">
              <a:lnSpc>
                <a:spcPts val="3644"/>
              </a:lnSpc>
              <a:buFont typeface="Arial"/>
              <a:buChar char="•"/>
            </a:pPr>
            <a:r>
              <a:rPr lang="en-US" sz="2825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Ambulance Delays: A significant percentage of patients (exact number unspecified) have died due to delays in ambulance response.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2346705" y="9181615"/>
            <a:ext cx="3427871" cy="787875"/>
            <a:chOff x="0" y="0"/>
            <a:chExt cx="1768157" cy="4064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768157" cy="406400"/>
            </a:xfrm>
            <a:custGeom>
              <a:avLst/>
              <a:gdLst/>
              <a:ahLst/>
              <a:cxnLst/>
              <a:rect r="r" b="b" t="t" l="l"/>
              <a:pathLst>
                <a:path h="406400" w="1768157">
                  <a:moveTo>
                    <a:pt x="1564957" y="0"/>
                  </a:moveTo>
                  <a:cubicBezTo>
                    <a:pt x="1677182" y="0"/>
                    <a:pt x="1768157" y="90976"/>
                    <a:pt x="1768157" y="203200"/>
                  </a:cubicBezTo>
                  <a:cubicBezTo>
                    <a:pt x="1768157" y="315424"/>
                    <a:pt x="1677182" y="406400"/>
                    <a:pt x="1564957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32A64">
                    <a:alpha val="100000"/>
                  </a:srgbClr>
                </a:gs>
                <a:gs pos="100000">
                  <a:srgbClr val="414C94">
                    <a:alpha val="100000"/>
                  </a:srgbClr>
                </a:gs>
              </a:gsLst>
              <a:lin ang="0"/>
            </a:gra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768157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83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4675520" y="9488196"/>
            <a:ext cx="369584" cy="174713"/>
          </a:xfrm>
          <a:custGeom>
            <a:avLst/>
            <a:gdLst/>
            <a:ahLst/>
            <a:cxnLst/>
            <a:rect r="r" b="b" t="t" l="l"/>
            <a:pathLst>
              <a:path h="174713" w="369584">
                <a:moveTo>
                  <a:pt x="0" y="0"/>
                </a:moveTo>
                <a:lnTo>
                  <a:pt x="369584" y="0"/>
                </a:lnTo>
                <a:lnTo>
                  <a:pt x="369584" y="174712"/>
                </a:lnTo>
                <a:lnTo>
                  <a:pt x="0" y="1747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946262" y="9461990"/>
            <a:ext cx="1518989" cy="2556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97"/>
              </a:lnSpc>
            </a:pPr>
            <a:r>
              <a:rPr lang="en-US" sz="1997" b="tru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next slide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6104928" y="1599114"/>
            <a:ext cx="1154372" cy="5157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57"/>
              </a:lnSpc>
            </a:pPr>
            <a:r>
              <a:rPr lang="en-US" sz="3145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03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911452" y="1827714"/>
            <a:ext cx="9176274" cy="1105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143"/>
              </a:lnSpc>
            </a:pPr>
            <a:r>
              <a:rPr lang="en-US" sz="8572" b="true">
                <a:solidFill>
                  <a:srgbClr val="FFFFFF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Problem</a:t>
            </a:r>
          </a:p>
        </p:txBody>
      </p:sp>
      <p:grpSp>
        <p:nvGrpSpPr>
          <p:cNvPr name="Group 12" id="12"/>
          <p:cNvGrpSpPr>
            <a:grpSpLocks noChangeAspect="true"/>
          </p:cNvGrpSpPr>
          <p:nvPr/>
        </p:nvGrpSpPr>
        <p:grpSpPr>
          <a:xfrm rot="0">
            <a:off x="11397663" y="2447052"/>
            <a:ext cx="5985108" cy="5985108"/>
            <a:chOff x="0" y="0"/>
            <a:chExt cx="14840029" cy="14840029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-366471" y="-11891"/>
              <a:ext cx="15572971" cy="14863810"/>
            </a:xfrm>
            <a:custGeom>
              <a:avLst/>
              <a:gdLst/>
              <a:ahLst/>
              <a:cxnLst/>
              <a:rect r="r" b="b" t="t" l="l"/>
              <a:pathLst>
                <a:path h="14863810" w="15572971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solidFill>
              <a:srgbClr val="36E9FD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-156193" y="188812"/>
              <a:ext cx="15152415" cy="14462405"/>
            </a:xfrm>
            <a:custGeom>
              <a:avLst/>
              <a:gdLst/>
              <a:ahLst/>
              <a:cxnLst/>
              <a:rect r="r" b="b" t="t" l="l"/>
              <a:pathLst>
                <a:path h="14462405" w="1515241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223301" y="551024"/>
              <a:ext cx="14393427" cy="13737979"/>
            </a:xfrm>
            <a:custGeom>
              <a:avLst/>
              <a:gdLst/>
              <a:ahLst/>
              <a:cxnLst/>
              <a:rect r="r" b="b" t="t" l="l"/>
              <a:pathLst>
                <a:path h="13737979" w="14393427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5"/>
              <a:stretch>
                <a:fillRect l="223" t="-12784" r="223" b="-12784"/>
              </a:stretch>
            </a:blipFill>
          </p:spPr>
        </p:sp>
      </p:grpSp>
      <p:sp>
        <p:nvSpPr>
          <p:cNvPr name="Freeform 16" id="16"/>
          <p:cNvSpPr/>
          <p:nvPr/>
        </p:nvSpPr>
        <p:spPr>
          <a:xfrm flipH="false" flipV="false" rot="0">
            <a:off x="15692956" y="6582619"/>
            <a:ext cx="1785236" cy="1785236"/>
          </a:xfrm>
          <a:custGeom>
            <a:avLst/>
            <a:gdLst/>
            <a:ahLst/>
            <a:cxnLst/>
            <a:rect r="r" b="b" t="t" l="l"/>
            <a:pathLst>
              <a:path h="1785236" w="1785236">
                <a:moveTo>
                  <a:pt x="0" y="0"/>
                </a:moveTo>
                <a:lnTo>
                  <a:pt x="1785235" y="0"/>
                </a:lnTo>
                <a:lnTo>
                  <a:pt x="1785235" y="1785235"/>
                </a:lnTo>
                <a:lnTo>
                  <a:pt x="0" y="17852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-183721" y="564812"/>
            <a:ext cx="1785236" cy="1785236"/>
          </a:xfrm>
          <a:custGeom>
            <a:avLst/>
            <a:gdLst/>
            <a:ahLst/>
            <a:cxnLst/>
            <a:rect r="r" b="b" t="t" l="l"/>
            <a:pathLst>
              <a:path h="1785236" w="1785236">
                <a:moveTo>
                  <a:pt x="0" y="0"/>
                </a:moveTo>
                <a:lnTo>
                  <a:pt x="1785236" y="0"/>
                </a:lnTo>
                <a:lnTo>
                  <a:pt x="1785236" y="1785236"/>
                </a:lnTo>
                <a:lnTo>
                  <a:pt x="0" y="178523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797152" y="2980072"/>
            <a:ext cx="389972" cy="389972"/>
          </a:xfrm>
          <a:custGeom>
            <a:avLst/>
            <a:gdLst/>
            <a:ahLst/>
            <a:cxnLst/>
            <a:rect r="r" b="b" t="t" l="l"/>
            <a:pathLst>
              <a:path h="389972" w="389972">
                <a:moveTo>
                  <a:pt x="0" y="0"/>
                </a:moveTo>
                <a:lnTo>
                  <a:pt x="389972" y="0"/>
                </a:lnTo>
                <a:lnTo>
                  <a:pt x="389972" y="389972"/>
                </a:lnTo>
                <a:lnTo>
                  <a:pt x="0" y="38997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797152" y="4389219"/>
            <a:ext cx="389972" cy="389972"/>
          </a:xfrm>
          <a:custGeom>
            <a:avLst/>
            <a:gdLst/>
            <a:ahLst/>
            <a:cxnLst/>
            <a:rect r="r" b="b" t="t" l="l"/>
            <a:pathLst>
              <a:path h="389972" w="389972">
                <a:moveTo>
                  <a:pt x="0" y="0"/>
                </a:moveTo>
                <a:lnTo>
                  <a:pt x="389972" y="0"/>
                </a:lnTo>
                <a:lnTo>
                  <a:pt x="389972" y="389973"/>
                </a:lnTo>
                <a:lnTo>
                  <a:pt x="0" y="38997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797152" y="5798367"/>
            <a:ext cx="389972" cy="389972"/>
          </a:xfrm>
          <a:custGeom>
            <a:avLst/>
            <a:gdLst/>
            <a:ahLst/>
            <a:cxnLst/>
            <a:rect r="r" b="b" t="t" l="l"/>
            <a:pathLst>
              <a:path h="389972" w="389972">
                <a:moveTo>
                  <a:pt x="0" y="0"/>
                </a:moveTo>
                <a:lnTo>
                  <a:pt x="389972" y="0"/>
                </a:lnTo>
                <a:lnTo>
                  <a:pt x="389972" y="389972"/>
                </a:lnTo>
                <a:lnTo>
                  <a:pt x="0" y="38997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fade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32A64">
                <a:alpha val="100000"/>
              </a:srgbClr>
            </a:gs>
            <a:gs pos="100000">
              <a:srgbClr val="414C94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572293">
            <a:off x="-5799371" y="6668368"/>
            <a:ext cx="19149891" cy="6989710"/>
          </a:xfrm>
          <a:custGeom>
            <a:avLst/>
            <a:gdLst/>
            <a:ahLst/>
            <a:cxnLst/>
            <a:rect r="r" b="b" t="t" l="l"/>
            <a:pathLst>
              <a:path h="6989710" w="19149891">
                <a:moveTo>
                  <a:pt x="0" y="0"/>
                </a:moveTo>
                <a:lnTo>
                  <a:pt x="19149891" y="0"/>
                </a:lnTo>
                <a:lnTo>
                  <a:pt x="19149891" y="6989710"/>
                </a:lnTo>
                <a:lnTo>
                  <a:pt x="0" y="69897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0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052822" y="3071015"/>
            <a:ext cx="3970782" cy="8229600"/>
          </a:xfrm>
          <a:custGeom>
            <a:avLst/>
            <a:gdLst/>
            <a:ahLst/>
            <a:cxnLst/>
            <a:rect r="r" b="b" t="t" l="l"/>
            <a:pathLst>
              <a:path h="8229600" w="3970782">
                <a:moveTo>
                  <a:pt x="0" y="0"/>
                </a:moveTo>
                <a:lnTo>
                  <a:pt x="3970782" y="0"/>
                </a:lnTo>
                <a:lnTo>
                  <a:pt x="397078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775575" y="2080415"/>
            <a:ext cx="2691369" cy="2691369"/>
          </a:xfrm>
          <a:custGeom>
            <a:avLst/>
            <a:gdLst/>
            <a:ahLst/>
            <a:cxnLst/>
            <a:rect r="r" b="b" t="t" l="l"/>
            <a:pathLst>
              <a:path h="2691369" w="2691369">
                <a:moveTo>
                  <a:pt x="0" y="0"/>
                </a:moveTo>
                <a:lnTo>
                  <a:pt x="2691368" y="0"/>
                </a:lnTo>
                <a:lnTo>
                  <a:pt x="2691368" y="2691368"/>
                </a:lnTo>
                <a:lnTo>
                  <a:pt x="0" y="26913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true" rot="1572293">
            <a:off x="8920761" y="-3494855"/>
            <a:ext cx="19149891" cy="6989710"/>
          </a:xfrm>
          <a:custGeom>
            <a:avLst/>
            <a:gdLst/>
            <a:ahLst/>
            <a:cxnLst/>
            <a:rect r="r" b="b" t="t" l="l"/>
            <a:pathLst>
              <a:path h="6989710" w="19149891">
                <a:moveTo>
                  <a:pt x="0" y="6989710"/>
                </a:moveTo>
                <a:lnTo>
                  <a:pt x="19149891" y="6989710"/>
                </a:lnTo>
                <a:lnTo>
                  <a:pt x="19149891" y="0"/>
                </a:lnTo>
                <a:lnTo>
                  <a:pt x="0" y="0"/>
                </a:lnTo>
                <a:lnTo>
                  <a:pt x="0" y="6989710"/>
                </a:lnTo>
                <a:close/>
              </a:path>
            </a:pathLst>
          </a:custGeom>
          <a:blipFill>
            <a:blip r:embed="rId2">
              <a:alphaModFix amt="80000"/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7938034" y="8178868"/>
            <a:ext cx="3427871" cy="787875"/>
            <a:chOff x="0" y="0"/>
            <a:chExt cx="1768157" cy="4064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768157" cy="406400"/>
            </a:xfrm>
            <a:custGeom>
              <a:avLst/>
              <a:gdLst/>
              <a:ahLst/>
              <a:cxnLst/>
              <a:rect r="r" b="b" t="t" l="l"/>
              <a:pathLst>
                <a:path h="406400" w="1768157">
                  <a:moveTo>
                    <a:pt x="1564957" y="0"/>
                  </a:moveTo>
                  <a:cubicBezTo>
                    <a:pt x="1677182" y="0"/>
                    <a:pt x="1768157" y="90976"/>
                    <a:pt x="1768157" y="203200"/>
                  </a:cubicBezTo>
                  <a:cubicBezTo>
                    <a:pt x="1768157" y="315424"/>
                    <a:pt x="1677182" y="406400"/>
                    <a:pt x="1564957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32A64">
                    <a:alpha val="100000"/>
                  </a:srgbClr>
                </a:gs>
                <a:gs pos="100000">
                  <a:srgbClr val="414C94">
                    <a:alpha val="100000"/>
                  </a:srgbClr>
                </a:gs>
              </a:gsLst>
              <a:lin ang="0"/>
            </a:gra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768157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83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0266849" y="8505645"/>
            <a:ext cx="369584" cy="174713"/>
          </a:xfrm>
          <a:custGeom>
            <a:avLst/>
            <a:gdLst/>
            <a:ahLst/>
            <a:cxnLst/>
            <a:rect r="r" b="b" t="t" l="l"/>
            <a:pathLst>
              <a:path h="174713" w="369584">
                <a:moveTo>
                  <a:pt x="0" y="0"/>
                </a:moveTo>
                <a:lnTo>
                  <a:pt x="369585" y="0"/>
                </a:lnTo>
                <a:lnTo>
                  <a:pt x="369585" y="174713"/>
                </a:lnTo>
                <a:lnTo>
                  <a:pt x="0" y="1747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8537591" y="8488964"/>
            <a:ext cx="1518989" cy="2556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97"/>
              </a:lnSpc>
            </a:pPr>
            <a:r>
              <a:rPr lang="en-US" sz="1997" b="tru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next slide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812048" y="2878137"/>
            <a:ext cx="7366041" cy="1105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143"/>
              </a:lnSpc>
            </a:pPr>
            <a:r>
              <a:rPr lang="en-US" sz="8572" b="true">
                <a:solidFill>
                  <a:srgbClr val="FFFFFF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Objective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916823" y="4615287"/>
            <a:ext cx="10342477" cy="10183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23"/>
              </a:lnSpc>
            </a:pPr>
            <a:r>
              <a:rPr lang="en-US" sz="3119" i="true">
                <a:solidFill>
                  <a:srgbClr val="FFFFFF"/>
                </a:solidFill>
                <a:latin typeface="Raleway Italics"/>
                <a:ea typeface="Raleway Italics"/>
                <a:cs typeface="Raleway Italics"/>
                <a:sym typeface="Raleway Italics"/>
              </a:rPr>
              <a:t>Introduce the system aimed at optimizing traffic flow and reducing congestion using IoT technologies.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00724" y="1599114"/>
            <a:ext cx="1074675" cy="5157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57"/>
              </a:lnSpc>
            </a:pPr>
            <a:r>
              <a:rPr lang="en-US" sz="3145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02</a:t>
            </a:r>
          </a:p>
        </p:txBody>
      </p:sp>
    </p:spTree>
  </p:cSld>
  <p:clrMapOvr>
    <a:masterClrMapping/>
  </p:clrMapOvr>
  <p:transition spd="fast">
    <p:fade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361B70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603667" y="9258300"/>
            <a:ext cx="3427871" cy="787875"/>
            <a:chOff x="0" y="0"/>
            <a:chExt cx="1768157" cy="406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768157" cy="406400"/>
            </a:xfrm>
            <a:custGeom>
              <a:avLst/>
              <a:gdLst/>
              <a:ahLst/>
              <a:cxnLst/>
              <a:rect r="r" b="b" t="t" l="l"/>
              <a:pathLst>
                <a:path h="406400" w="1768157">
                  <a:moveTo>
                    <a:pt x="1564957" y="0"/>
                  </a:moveTo>
                  <a:cubicBezTo>
                    <a:pt x="1677182" y="0"/>
                    <a:pt x="1768157" y="90976"/>
                    <a:pt x="1768157" y="203200"/>
                  </a:cubicBezTo>
                  <a:cubicBezTo>
                    <a:pt x="1768157" y="315424"/>
                    <a:pt x="1677182" y="406400"/>
                    <a:pt x="1564957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32A64">
                    <a:alpha val="100000"/>
                  </a:srgbClr>
                </a:gs>
                <a:gs pos="100000">
                  <a:srgbClr val="414C94">
                    <a:alpha val="100000"/>
                  </a:srgbClr>
                </a:gs>
              </a:gsLst>
              <a:lin ang="0"/>
            </a:gra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768157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83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6932482" y="9585077"/>
            <a:ext cx="369584" cy="174713"/>
          </a:xfrm>
          <a:custGeom>
            <a:avLst/>
            <a:gdLst/>
            <a:ahLst/>
            <a:cxnLst/>
            <a:rect r="r" b="b" t="t" l="l"/>
            <a:pathLst>
              <a:path h="174713" w="369584">
                <a:moveTo>
                  <a:pt x="0" y="0"/>
                </a:moveTo>
                <a:lnTo>
                  <a:pt x="369584" y="0"/>
                </a:lnTo>
                <a:lnTo>
                  <a:pt x="369584" y="174713"/>
                </a:lnTo>
                <a:lnTo>
                  <a:pt x="0" y="1747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746719" y="2150946"/>
            <a:ext cx="5985108" cy="5985108"/>
            <a:chOff x="0" y="0"/>
            <a:chExt cx="14840029" cy="1484002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-366471" y="-11891"/>
              <a:ext cx="15572971" cy="14863810"/>
            </a:xfrm>
            <a:custGeom>
              <a:avLst/>
              <a:gdLst/>
              <a:ahLst/>
              <a:cxnLst/>
              <a:rect r="r" b="b" t="t" l="l"/>
              <a:pathLst>
                <a:path h="14863810" w="15572971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solidFill>
              <a:srgbClr val="36E9FD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-156193" y="188812"/>
              <a:ext cx="15152415" cy="14462405"/>
            </a:xfrm>
            <a:custGeom>
              <a:avLst/>
              <a:gdLst/>
              <a:ahLst/>
              <a:cxnLst/>
              <a:rect r="r" b="b" t="t" l="l"/>
              <a:pathLst>
                <a:path h="14462405" w="1515241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223301" y="551024"/>
              <a:ext cx="14393427" cy="13737979"/>
            </a:xfrm>
            <a:custGeom>
              <a:avLst/>
              <a:gdLst/>
              <a:ahLst/>
              <a:cxnLst/>
              <a:rect r="r" b="b" t="t" l="l"/>
              <a:pathLst>
                <a:path h="13737979" w="14393427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4"/>
              <a:stretch>
                <a:fillRect l="-3363" t="-41258" r="-138201" b="0"/>
              </a:stretch>
            </a:blip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1146878" y="2150946"/>
            <a:ext cx="1382962" cy="1382962"/>
          </a:xfrm>
          <a:custGeom>
            <a:avLst/>
            <a:gdLst/>
            <a:ahLst/>
            <a:cxnLst/>
            <a:rect r="r" b="b" t="t" l="l"/>
            <a:pathLst>
              <a:path h="1382962" w="1382962">
                <a:moveTo>
                  <a:pt x="0" y="0"/>
                </a:moveTo>
                <a:lnTo>
                  <a:pt x="1382962" y="0"/>
                </a:lnTo>
                <a:lnTo>
                  <a:pt x="1382962" y="1382962"/>
                </a:lnTo>
                <a:lnTo>
                  <a:pt x="0" y="13829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7251969" y="2550621"/>
            <a:ext cx="9368367" cy="64066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9993" indent="-304996" lvl="1">
              <a:lnSpc>
                <a:spcPts val="3644"/>
              </a:lnSpc>
              <a:buFont typeface="Arial"/>
              <a:buChar char="•"/>
            </a:pPr>
            <a:r>
              <a:rPr lang="en-US" sz="2825" i="true">
                <a:solidFill>
                  <a:srgbClr val="FFFFFF"/>
                </a:solidFill>
                <a:latin typeface="Raleway Italics"/>
                <a:ea typeface="Raleway Italics"/>
                <a:cs typeface="Raleway Italics"/>
                <a:sym typeface="Raleway Italics"/>
              </a:rPr>
              <a:t>Implement Raspberry Pi equipped with cameras and YOLO technology to assess and analyze vehicle density on the road.</a:t>
            </a:r>
          </a:p>
          <a:p>
            <a:pPr algn="l">
              <a:lnSpc>
                <a:spcPts val="3644"/>
              </a:lnSpc>
            </a:pPr>
          </a:p>
          <a:p>
            <a:pPr algn="l" marL="609993" indent="-304996" lvl="1">
              <a:lnSpc>
                <a:spcPts val="3644"/>
              </a:lnSpc>
              <a:buFont typeface="Arial"/>
              <a:buChar char="•"/>
            </a:pPr>
            <a:r>
              <a:rPr lang="en-US" sz="2825" i="true">
                <a:solidFill>
                  <a:srgbClr val="FFFFFF"/>
                </a:solidFill>
                <a:latin typeface="Raleway Italics"/>
                <a:ea typeface="Raleway Italics"/>
                <a:cs typeface="Raleway Italics"/>
                <a:sym typeface="Raleway Italics"/>
              </a:rPr>
              <a:t>Adjust traffic signals in real-time based on current traffic conditions through MQTT communication.</a:t>
            </a:r>
          </a:p>
          <a:p>
            <a:pPr algn="l">
              <a:lnSpc>
                <a:spcPts val="3644"/>
              </a:lnSpc>
            </a:pPr>
          </a:p>
          <a:p>
            <a:pPr algn="l" marL="609993" indent="-304996" lvl="1">
              <a:lnSpc>
                <a:spcPts val="3644"/>
              </a:lnSpc>
              <a:buFont typeface="Arial"/>
              <a:buChar char="•"/>
            </a:pPr>
            <a:r>
              <a:rPr lang="en-US" sz="2825" i="true">
                <a:solidFill>
                  <a:srgbClr val="FFFFFF"/>
                </a:solidFill>
                <a:latin typeface="Raleway Italics"/>
                <a:ea typeface="Raleway Italics"/>
                <a:cs typeface="Raleway Italics"/>
                <a:sym typeface="Raleway Italics"/>
              </a:rPr>
              <a:t>Enable immediate override of standard traffic signals to facilitate the swift passage of emergency vehicles.</a:t>
            </a:r>
          </a:p>
          <a:p>
            <a:pPr algn="l">
              <a:lnSpc>
                <a:spcPts val="3644"/>
              </a:lnSpc>
            </a:pPr>
          </a:p>
          <a:p>
            <a:pPr algn="l" marL="609993" indent="-304996" lvl="1">
              <a:lnSpc>
                <a:spcPts val="3644"/>
              </a:lnSpc>
              <a:buFont typeface="Arial"/>
              <a:buChar char="•"/>
            </a:pPr>
            <a:r>
              <a:rPr lang="en-US" sz="2825" i="true">
                <a:solidFill>
                  <a:srgbClr val="FFFFFF"/>
                </a:solidFill>
                <a:latin typeface="Raleway Italics"/>
                <a:ea typeface="Raleway Italics"/>
                <a:cs typeface="Raleway Italics"/>
                <a:sym typeface="Raleway Italics"/>
              </a:rPr>
              <a:t>Utilize BLE technology to detect vehicle proximity in high-risk areas, allowing for timely adjustments of traffic signals.</a:t>
            </a:r>
          </a:p>
          <a:p>
            <a:pPr algn="l">
              <a:lnSpc>
                <a:spcPts val="3644"/>
              </a:lnSpc>
            </a:pP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7447606" y="2607055"/>
            <a:ext cx="389972" cy="389972"/>
          </a:xfrm>
          <a:custGeom>
            <a:avLst/>
            <a:gdLst/>
            <a:ahLst/>
            <a:cxnLst/>
            <a:rect r="r" b="b" t="t" l="l"/>
            <a:pathLst>
              <a:path h="389972" w="389972">
                <a:moveTo>
                  <a:pt x="0" y="0"/>
                </a:moveTo>
                <a:lnTo>
                  <a:pt x="389973" y="0"/>
                </a:lnTo>
                <a:lnTo>
                  <a:pt x="389973" y="389972"/>
                </a:lnTo>
                <a:lnTo>
                  <a:pt x="0" y="38997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7447606" y="4437179"/>
            <a:ext cx="389972" cy="389972"/>
          </a:xfrm>
          <a:custGeom>
            <a:avLst/>
            <a:gdLst/>
            <a:ahLst/>
            <a:cxnLst/>
            <a:rect r="r" b="b" t="t" l="l"/>
            <a:pathLst>
              <a:path h="389972" w="389972">
                <a:moveTo>
                  <a:pt x="0" y="0"/>
                </a:moveTo>
                <a:lnTo>
                  <a:pt x="389973" y="0"/>
                </a:lnTo>
                <a:lnTo>
                  <a:pt x="389973" y="389973"/>
                </a:lnTo>
                <a:lnTo>
                  <a:pt x="0" y="38997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7447606" y="5829154"/>
            <a:ext cx="389972" cy="389972"/>
          </a:xfrm>
          <a:custGeom>
            <a:avLst/>
            <a:gdLst/>
            <a:ahLst/>
            <a:cxnLst/>
            <a:rect r="r" b="b" t="t" l="l"/>
            <a:pathLst>
              <a:path h="389972" w="389972">
                <a:moveTo>
                  <a:pt x="0" y="0"/>
                </a:moveTo>
                <a:lnTo>
                  <a:pt x="389973" y="0"/>
                </a:lnTo>
                <a:lnTo>
                  <a:pt x="389973" y="389972"/>
                </a:lnTo>
                <a:lnTo>
                  <a:pt x="0" y="38997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7447606" y="7190676"/>
            <a:ext cx="389972" cy="389972"/>
          </a:xfrm>
          <a:custGeom>
            <a:avLst/>
            <a:gdLst/>
            <a:ahLst/>
            <a:cxnLst/>
            <a:rect r="r" b="b" t="t" l="l"/>
            <a:pathLst>
              <a:path h="389972" w="389972">
                <a:moveTo>
                  <a:pt x="0" y="0"/>
                </a:moveTo>
                <a:lnTo>
                  <a:pt x="389973" y="0"/>
                </a:lnTo>
                <a:lnTo>
                  <a:pt x="389973" y="389973"/>
                </a:lnTo>
                <a:lnTo>
                  <a:pt x="0" y="38997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5203224" y="9568397"/>
            <a:ext cx="1518989" cy="2556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97"/>
              </a:lnSpc>
            </a:pPr>
            <a:r>
              <a:rPr lang="en-US" sz="1997" b="tru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next slide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251969" y="1186804"/>
            <a:ext cx="9470244" cy="1100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143"/>
              </a:lnSpc>
            </a:pPr>
            <a:r>
              <a:rPr lang="en-US" sz="8572" b="true">
                <a:solidFill>
                  <a:srgbClr val="36E9FD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Solution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6104928" y="1599114"/>
            <a:ext cx="1154372" cy="5157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57"/>
              </a:lnSpc>
            </a:pPr>
            <a:r>
              <a:rPr lang="en-US" sz="3145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04</a:t>
            </a:r>
          </a:p>
        </p:txBody>
      </p:sp>
    </p:spTree>
  </p:cSld>
  <p:clrMapOvr>
    <a:masterClrMapping/>
  </p:clrMapOvr>
  <p:transition spd="fast">
    <p:fade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32A64">
                <a:alpha val="100000"/>
              </a:srgbClr>
            </a:gs>
            <a:gs pos="100000">
              <a:srgbClr val="414C94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314761">
            <a:off x="5680419" y="6404287"/>
            <a:ext cx="19149891" cy="6989710"/>
          </a:xfrm>
          <a:custGeom>
            <a:avLst/>
            <a:gdLst/>
            <a:ahLst/>
            <a:cxnLst/>
            <a:rect r="r" b="b" t="t" l="l"/>
            <a:pathLst>
              <a:path h="6989710" w="19149891">
                <a:moveTo>
                  <a:pt x="0" y="0"/>
                </a:moveTo>
                <a:lnTo>
                  <a:pt x="19149891" y="0"/>
                </a:lnTo>
                <a:lnTo>
                  <a:pt x="19149891" y="6989711"/>
                </a:lnTo>
                <a:lnTo>
                  <a:pt x="0" y="69897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0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1572293">
            <a:off x="3960635" y="-5525403"/>
            <a:ext cx="19149891" cy="6989710"/>
          </a:xfrm>
          <a:custGeom>
            <a:avLst/>
            <a:gdLst/>
            <a:ahLst/>
            <a:cxnLst/>
            <a:rect r="r" b="b" t="t" l="l"/>
            <a:pathLst>
              <a:path h="6989710" w="19149891">
                <a:moveTo>
                  <a:pt x="0" y="6989711"/>
                </a:moveTo>
                <a:lnTo>
                  <a:pt x="19149891" y="6989711"/>
                </a:lnTo>
                <a:lnTo>
                  <a:pt x="19149891" y="0"/>
                </a:lnTo>
                <a:lnTo>
                  <a:pt x="0" y="0"/>
                </a:lnTo>
                <a:lnTo>
                  <a:pt x="0" y="6989711"/>
                </a:lnTo>
                <a:close/>
              </a:path>
            </a:pathLst>
          </a:custGeom>
          <a:blipFill>
            <a:blip r:embed="rId2">
              <a:alphaModFix amt="80000"/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7471201" y="8470425"/>
            <a:ext cx="3427871" cy="787875"/>
            <a:chOff x="0" y="0"/>
            <a:chExt cx="1768157" cy="4064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768157" cy="406400"/>
            </a:xfrm>
            <a:custGeom>
              <a:avLst/>
              <a:gdLst/>
              <a:ahLst/>
              <a:cxnLst/>
              <a:rect r="r" b="b" t="t" l="l"/>
              <a:pathLst>
                <a:path h="406400" w="1768157">
                  <a:moveTo>
                    <a:pt x="1564957" y="0"/>
                  </a:moveTo>
                  <a:cubicBezTo>
                    <a:pt x="1677182" y="0"/>
                    <a:pt x="1768157" y="90976"/>
                    <a:pt x="1768157" y="203200"/>
                  </a:cubicBezTo>
                  <a:cubicBezTo>
                    <a:pt x="1768157" y="315424"/>
                    <a:pt x="1677182" y="406400"/>
                    <a:pt x="1564957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32A64">
                    <a:alpha val="100000"/>
                  </a:srgbClr>
                </a:gs>
                <a:gs pos="100000">
                  <a:srgbClr val="414C94">
                    <a:alpha val="100000"/>
                  </a:srgbClr>
                </a:gs>
              </a:gsLst>
              <a:lin ang="0"/>
            </a:gra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1768157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83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9800017" y="8797202"/>
            <a:ext cx="369584" cy="174713"/>
          </a:xfrm>
          <a:custGeom>
            <a:avLst/>
            <a:gdLst/>
            <a:ahLst/>
            <a:cxnLst/>
            <a:rect r="r" b="b" t="t" l="l"/>
            <a:pathLst>
              <a:path h="174713" w="369584">
                <a:moveTo>
                  <a:pt x="0" y="0"/>
                </a:moveTo>
                <a:lnTo>
                  <a:pt x="369584" y="0"/>
                </a:lnTo>
                <a:lnTo>
                  <a:pt x="369584" y="174713"/>
                </a:lnTo>
                <a:lnTo>
                  <a:pt x="0" y="17471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156940" y="5882848"/>
            <a:ext cx="4167054" cy="957772"/>
            <a:chOff x="0" y="0"/>
            <a:chExt cx="1768157" cy="4064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768157" cy="406400"/>
            </a:xfrm>
            <a:custGeom>
              <a:avLst/>
              <a:gdLst/>
              <a:ahLst/>
              <a:cxnLst/>
              <a:rect r="r" b="b" t="t" l="l"/>
              <a:pathLst>
                <a:path h="406400" w="1768157">
                  <a:moveTo>
                    <a:pt x="1564957" y="0"/>
                  </a:moveTo>
                  <a:cubicBezTo>
                    <a:pt x="1677182" y="0"/>
                    <a:pt x="1768157" y="90976"/>
                    <a:pt x="1768157" y="203200"/>
                  </a:cubicBezTo>
                  <a:cubicBezTo>
                    <a:pt x="1768157" y="315424"/>
                    <a:pt x="1677182" y="406400"/>
                    <a:pt x="1564957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32A64">
                    <a:alpha val="100000"/>
                  </a:srgbClr>
                </a:gs>
                <a:gs pos="100000">
                  <a:srgbClr val="414C94">
                    <a:alpha val="100000"/>
                  </a:srgbClr>
                </a:gs>
              </a:gsLst>
              <a:lin ang="0"/>
            </a:gra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768157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83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6475393" y="5894505"/>
            <a:ext cx="5223064" cy="957772"/>
            <a:chOff x="0" y="0"/>
            <a:chExt cx="2216242" cy="4064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216242" cy="406400"/>
            </a:xfrm>
            <a:custGeom>
              <a:avLst/>
              <a:gdLst/>
              <a:ahLst/>
              <a:cxnLst/>
              <a:rect r="r" b="b" t="t" l="l"/>
              <a:pathLst>
                <a:path h="406400" w="2216242">
                  <a:moveTo>
                    <a:pt x="2013042" y="0"/>
                  </a:moveTo>
                  <a:cubicBezTo>
                    <a:pt x="2125266" y="0"/>
                    <a:pt x="2216242" y="90976"/>
                    <a:pt x="2216242" y="203200"/>
                  </a:cubicBezTo>
                  <a:cubicBezTo>
                    <a:pt x="2216242" y="315424"/>
                    <a:pt x="2125266" y="406400"/>
                    <a:pt x="2013042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32A64">
                    <a:alpha val="100000"/>
                  </a:srgbClr>
                </a:gs>
                <a:gs pos="100000">
                  <a:srgbClr val="414C94">
                    <a:alpha val="100000"/>
                  </a:srgbClr>
                </a:gs>
              </a:gsLst>
              <a:lin ang="0"/>
            </a:gra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2216242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83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2706453" y="5862059"/>
            <a:ext cx="4424607" cy="957772"/>
            <a:chOff x="0" y="0"/>
            <a:chExt cx="1877442" cy="4064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877442" cy="406400"/>
            </a:xfrm>
            <a:custGeom>
              <a:avLst/>
              <a:gdLst/>
              <a:ahLst/>
              <a:cxnLst/>
              <a:rect r="r" b="b" t="t" l="l"/>
              <a:pathLst>
                <a:path h="406400" w="1877442">
                  <a:moveTo>
                    <a:pt x="1674242" y="0"/>
                  </a:moveTo>
                  <a:cubicBezTo>
                    <a:pt x="1786466" y="0"/>
                    <a:pt x="1877442" y="90976"/>
                    <a:pt x="1877442" y="203200"/>
                  </a:cubicBezTo>
                  <a:cubicBezTo>
                    <a:pt x="1877442" y="315424"/>
                    <a:pt x="1786466" y="406400"/>
                    <a:pt x="1674242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32A64">
                    <a:alpha val="100000"/>
                  </a:srgbClr>
                </a:gs>
                <a:gs pos="100000">
                  <a:srgbClr val="414C94">
                    <a:alpha val="100000"/>
                  </a:srgbClr>
                </a:gs>
              </a:gsLst>
              <a:lin ang="0"/>
            </a:gra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1877442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83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2226213" y="3704335"/>
            <a:ext cx="1537227" cy="1795063"/>
          </a:xfrm>
          <a:custGeom>
            <a:avLst/>
            <a:gdLst/>
            <a:ahLst/>
            <a:cxnLst/>
            <a:rect r="r" b="b" t="t" l="l"/>
            <a:pathLst>
              <a:path h="1795063" w="1537227">
                <a:moveTo>
                  <a:pt x="0" y="0"/>
                </a:moveTo>
                <a:lnTo>
                  <a:pt x="1537226" y="0"/>
                </a:lnTo>
                <a:lnTo>
                  <a:pt x="1537226" y="1795063"/>
                </a:lnTo>
                <a:lnTo>
                  <a:pt x="0" y="179506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8070758" y="8780522"/>
            <a:ext cx="1518989" cy="2556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97"/>
              </a:lnSpc>
            </a:pPr>
            <a:r>
              <a:rPr lang="en-US" sz="1997" b="tru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next slide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300724" y="1599114"/>
            <a:ext cx="1154372" cy="5157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57"/>
              </a:lnSpc>
            </a:pPr>
            <a:r>
              <a:rPr lang="en-US" sz="3145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17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5982904" y="494499"/>
            <a:ext cx="6185052" cy="9208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37"/>
              </a:lnSpc>
            </a:pPr>
            <a:r>
              <a:rPr lang="en-US" sz="7197" b="true">
                <a:solidFill>
                  <a:srgbClr val="FFFFFF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Materials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314668" y="6193619"/>
            <a:ext cx="3753249" cy="3518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05"/>
              </a:lnSpc>
            </a:pPr>
            <a:r>
              <a:rPr lang="en-US" b="true" sz="2742">
                <a:solidFill>
                  <a:srgbClr val="36E9FD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ESP32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6260118" y="6214408"/>
            <a:ext cx="5630624" cy="3518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05"/>
              </a:lnSpc>
            </a:pPr>
            <a:r>
              <a:rPr lang="en-US" b="true" sz="2742">
                <a:solidFill>
                  <a:srgbClr val="36E9FD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RASBBERY PI</a:t>
            </a:r>
            <a:r>
              <a:rPr lang="en-US" sz="2742" b="true">
                <a:solidFill>
                  <a:srgbClr val="36E9FD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  4&amp;3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2787521" y="6214408"/>
            <a:ext cx="4262472" cy="3518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05"/>
              </a:lnSpc>
            </a:pPr>
            <a:r>
              <a:rPr lang="en-US" b="true" sz="2742">
                <a:solidFill>
                  <a:srgbClr val="36E9FD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MPU 6050 SENSOR</a:t>
            </a:r>
          </a:p>
        </p:txBody>
      </p:sp>
      <p:grpSp>
        <p:nvGrpSpPr>
          <p:cNvPr name="Group 24" id="24"/>
          <p:cNvGrpSpPr/>
          <p:nvPr/>
        </p:nvGrpSpPr>
        <p:grpSpPr>
          <a:xfrm rot="0">
            <a:off x="1230963" y="2459497"/>
            <a:ext cx="4019008" cy="3078747"/>
            <a:chOff x="0" y="0"/>
            <a:chExt cx="590996" cy="45273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590996" cy="452730"/>
            </a:xfrm>
            <a:custGeom>
              <a:avLst/>
              <a:gdLst/>
              <a:ahLst/>
              <a:cxnLst/>
              <a:rect r="r" b="b" t="t" l="l"/>
              <a:pathLst>
                <a:path h="452730" w="590996">
                  <a:moveTo>
                    <a:pt x="38527" y="0"/>
                  </a:moveTo>
                  <a:lnTo>
                    <a:pt x="552469" y="0"/>
                  </a:lnTo>
                  <a:cubicBezTo>
                    <a:pt x="562687" y="0"/>
                    <a:pt x="572486" y="4059"/>
                    <a:pt x="579712" y="11284"/>
                  </a:cubicBezTo>
                  <a:cubicBezTo>
                    <a:pt x="586937" y="18509"/>
                    <a:pt x="590996" y="28309"/>
                    <a:pt x="590996" y="38527"/>
                  </a:cubicBezTo>
                  <a:lnTo>
                    <a:pt x="590996" y="414204"/>
                  </a:lnTo>
                  <a:cubicBezTo>
                    <a:pt x="590996" y="424422"/>
                    <a:pt x="586937" y="434221"/>
                    <a:pt x="579712" y="441446"/>
                  </a:cubicBezTo>
                  <a:cubicBezTo>
                    <a:pt x="572486" y="448671"/>
                    <a:pt x="562687" y="452730"/>
                    <a:pt x="552469" y="452730"/>
                  </a:cubicBezTo>
                  <a:lnTo>
                    <a:pt x="38527" y="452730"/>
                  </a:lnTo>
                  <a:cubicBezTo>
                    <a:pt x="28309" y="452730"/>
                    <a:pt x="18509" y="448671"/>
                    <a:pt x="11284" y="441446"/>
                  </a:cubicBezTo>
                  <a:cubicBezTo>
                    <a:pt x="4059" y="434221"/>
                    <a:pt x="0" y="424422"/>
                    <a:pt x="0" y="414204"/>
                  </a:cubicBezTo>
                  <a:lnTo>
                    <a:pt x="0" y="38527"/>
                  </a:lnTo>
                  <a:cubicBezTo>
                    <a:pt x="0" y="28309"/>
                    <a:pt x="4059" y="18509"/>
                    <a:pt x="11284" y="11284"/>
                  </a:cubicBezTo>
                  <a:cubicBezTo>
                    <a:pt x="18509" y="4059"/>
                    <a:pt x="28309" y="0"/>
                    <a:pt x="38527" y="0"/>
                  </a:cubicBezTo>
                  <a:close/>
                </a:path>
              </a:pathLst>
            </a:custGeom>
            <a:blipFill>
              <a:blip r:embed="rId7"/>
              <a:stretch>
                <a:fillRect l="0" t="-2950" r="0" b="-2950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26" id="26"/>
          <p:cNvGrpSpPr/>
          <p:nvPr/>
        </p:nvGrpSpPr>
        <p:grpSpPr>
          <a:xfrm rot="0">
            <a:off x="7175633" y="2459497"/>
            <a:ext cx="4019008" cy="3078747"/>
            <a:chOff x="0" y="0"/>
            <a:chExt cx="590996" cy="45273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590996" cy="452730"/>
            </a:xfrm>
            <a:custGeom>
              <a:avLst/>
              <a:gdLst/>
              <a:ahLst/>
              <a:cxnLst/>
              <a:rect r="r" b="b" t="t" l="l"/>
              <a:pathLst>
                <a:path h="452730" w="590996">
                  <a:moveTo>
                    <a:pt x="38527" y="0"/>
                  </a:moveTo>
                  <a:lnTo>
                    <a:pt x="552469" y="0"/>
                  </a:lnTo>
                  <a:cubicBezTo>
                    <a:pt x="562687" y="0"/>
                    <a:pt x="572486" y="4059"/>
                    <a:pt x="579712" y="11284"/>
                  </a:cubicBezTo>
                  <a:cubicBezTo>
                    <a:pt x="586937" y="18509"/>
                    <a:pt x="590996" y="28309"/>
                    <a:pt x="590996" y="38527"/>
                  </a:cubicBezTo>
                  <a:lnTo>
                    <a:pt x="590996" y="414204"/>
                  </a:lnTo>
                  <a:cubicBezTo>
                    <a:pt x="590996" y="424422"/>
                    <a:pt x="586937" y="434221"/>
                    <a:pt x="579712" y="441446"/>
                  </a:cubicBezTo>
                  <a:cubicBezTo>
                    <a:pt x="572486" y="448671"/>
                    <a:pt x="562687" y="452730"/>
                    <a:pt x="552469" y="452730"/>
                  </a:cubicBezTo>
                  <a:lnTo>
                    <a:pt x="38527" y="452730"/>
                  </a:lnTo>
                  <a:cubicBezTo>
                    <a:pt x="28309" y="452730"/>
                    <a:pt x="18509" y="448671"/>
                    <a:pt x="11284" y="441446"/>
                  </a:cubicBezTo>
                  <a:cubicBezTo>
                    <a:pt x="4059" y="434221"/>
                    <a:pt x="0" y="424422"/>
                    <a:pt x="0" y="414204"/>
                  </a:cubicBezTo>
                  <a:lnTo>
                    <a:pt x="0" y="38527"/>
                  </a:lnTo>
                  <a:cubicBezTo>
                    <a:pt x="0" y="28309"/>
                    <a:pt x="4059" y="18509"/>
                    <a:pt x="11284" y="11284"/>
                  </a:cubicBezTo>
                  <a:cubicBezTo>
                    <a:pt x="18509" y="4059"/>
                    <a:pt x="28309" y="0"/>
                    <a:pt x="38527" y="0"/>
                  </a:cubicBezTo>
                  <a:close/>
                </a:path>
              </a:pathLst>
            </a:custGeom>
            <a:blipFill>
              <a:blip r:embed="rId8"/>
              <a:stretch>
                <a:fillRect l="0" t="-15270" r="0" b="-15270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28" id="28"/>
          <p:cNvGrpSpPr/>
          <p:nvPr/>
        </p:nvGrpSpPr>
        <p:grpSpPr>
          <a:xfrm rot="0">
            <a:off x="12909253" y="2459497"/>
            <a:ext cx="4019008" cy="3078747"/>
            <a:chOff x="0" y="0"/>
            <a:chExt cx="590996" cy="45273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590996" cy="452730"/>
            </a:xfrm>
            <a:custGeom>
              <a:avLst/>
              <a:gdLst/>
              <a:ahLst/>
              <a:cxnLst/>
              <a:rect r="r" b="b" t="t" l="l"/>
              <a:pathLst>
                <a:path h="452730" w="590996">
                  <a:moveTo>
                    <a:pt x="38527" y="0"/>
                  </a:moveTo>
                  <a:lnTo>
                    <a:pt x="552469" y="0"/>
                  </a:lnTo>
                  <a:cubicBezTo>
                    <a:pt x="562687" y="0"/>
                    <a:pt x="572486" y="4059"/>
                    <a:pt x="579712" y="11284"/>
                  </a:cubicBezTo>
                  <a:cubicBezTo>
                    <a:pt x="586937" y="18509"/>
                    <a:pt x="590996" y="28309"/>
                    <a:pt x="590996" y="38527"/>
                  </a:cubicBezTo>
                  <a:lnTo>
                    <a:pt x="590996" y="414204"/>
                  </a:lnTo>
                  <a:cubicBezTo>
                    <a:pt x="590996" y="424422"/>
                    <a:pt x="586937" y="434221"/>
                    <a:pt x="579712" y="441446"/>
                  </a:cubicBezTo>
                  <a:cubicBezTo>
                    <a:pt x="572486" y="448671"/>
                    <a:pt x="562687" y="452730"/>
                    <a:pt x="552469" y="452730"/>
                  </a:cubicBezTo>
                  <a:lnTo>
                    <a:pt x="38527" y="452730"/>
                  </a:lnTo>
                  <a:cubicBezTo>
                    <a:pt x="28309" y="452730"/>
                    <a:pt x="18509" y="448671"/>
                    <a:pt x="11284" y="441446"/>
                  </a:cubicBezTo>
                  <a:cubicBezTo>
                    <a:pt x="4059" y="434221"/>
                    <a:pt x="0" y="424422"/>
                    <a:pt x="0" y="414204"/>
                  </a:cubicBezTo>
                  <a:lnTo>
                    <a:pt x="0" y="38527"/>
                  </a:lnTo>
                  <a:cubicBezTo>
                    <a:pt x="0" y="28309"/>
                    <a:pt x="4059" y="18509"/>
                    <a:pt x="11284" y="11284"/>
                  </a:cubicBezTo>
                  <a:cubicBezTo>
                    <a:pt x="18509" y="4059"/>
                    <a:pt x="28309" y="0"/>
                    <a:pt x="38527" y="0"/>
                  </a:cubicBezTo>
                  <a:close/>
                </a:path>
              </a:pathLst>
            </a:custGeom>
            <a:blipFill>
              <a:blip r:embed="rId9"/>
              <a:stretch>
                <a:fillRect l="-1135" t="0" r="-1135" b="0"/>
              </a:stretch>
            </a:blipFill>
            <a:ln cap="sq">
              <a:noFill/>
              <a:prstDash val="solid"/>
              <a:miter/>
            </a:ln>
          </p:spPr>
        </p:sp>
      </p:grpSp>
    </p:spTree>
  </p:cSld>
  <p:clrMapOvr>
    <a:masterClrMapping/>
  </p:clrMapOvr>
  <p:transition spd="fast">
    <p:fade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32A64">
                <a:alpha val="100000"/>
              </a:srgbClr>
            </a:gs>
            <a:gs pos="100000">
              <a:srgbClr val="414C94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314761">
            <a:off x="5680419" y="6404287"/>
            <a:ext cx="19149891" cy="6989710"/>
          </a:xfrm>
          <a:custGeom>
            <a:avLst/>
            <a:gdLst/>
            <a:ahLst/>
            <a:cxnLst/>
            <a:rect r="r" b="b" t="t" l="l"/>
            <a:pathLst>
              <a:path h="6989710" w="19149891">
                <a:moveTo>
                  <a:pt x="0" y="0"/>
                </a:moveTo>
                <a:lnTo>
                  <a:pt x="19149891" y="0"/>
                </a:lnTo>
                <a:lnTo>
                  <a:pt x="19149891" y="6989711"/>
                </a:lnTo>
                <a:lnTo>
                  <a:pt x="0" y="69897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0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1572293">
            <a:off x="3960635" y="-5525403"/>
            <a:ext cx="19149891" cy="6989710"/>
          </a:xfrm>
          <a:custGeom>
            <a:avLst/>
            <a:gdLst/>
            <a:ahLst/>
            <a:cxnLst/>
            <a:rect r="r" b="b" t="t" l="l"/>
            <a:pathLst>
              <a:path h="6989710" w="19149891">
                <a:moveTo>
                  <a:pt x="0" y="6989711"/>
                </a:moveTo>
                <a:lnTo>
                  <a:pt x="19149891" y="6989711"/>
                </a:lnTo>
                <a:lnTo>
                  <a:pt x="19149891" y="0"/>
                </a:lnTo>
                <a:lnTo>
                  <a:pt x="0" y="0"/>
                </a:lnTo>
                <a:lnTo>
                  <a:pt x="0" y="6989711"/>
                </a:lnTo>
                <a:close/>
              </a:path>
            </a:pathLst>
          </a:custGeom>
          <a:blipFill>
            <a:blip r:embed="rId2">
              <a:alphaModFix amt="80000"/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7471201" y="8470425"/>
            <a:ext cx="3427871" cy="787875"/>
            <a:chOff x="0" y="0"/>
            <a:chExt cx="1768157" cy="4064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768157" cy="406400"/>
            </a:xfrm>
            <a:custGeom>
              <a:avLst/>
              <a:gdLst/>
              <a:ahLst/>
              <a:cxnLst/>
              <a:rect r="r" b="b" t="t" l="l"/>
              <a:pathLst>
                <a:path h="406400" w="1768157">
                  <a:moveTo>
                    <a:pt x="1564957" y="0"/>
                  </a:moveTo>
                  <a:cubicBezTo>
                    <a:pt x="1677182" y="0"/>
                    <a:pt x="1768157" y="90976"/>
                    <a:pt x="1768157" y="203200"/>
                  </a:cubicBezTo>
                  <a:cubicBezTo>
                    <a:pt x="1768157" y="315424"/>
                    <a:pt x="1677182" y="406400"/>
                    <a:pt x="1564957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32A64">
                    <a:alpha val="100000"/>
                  </a:srgbClr>
                </a:gs>
                <a:gs pos="100000">
                  <a:srgbClr val="414C94">
                    <a:alpha val="100000"/>
                  </a:srgbClr>
                </a:gs>
              </a:gsLst>
              <a:lin ang="0"/>
            </a:gra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1768157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83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9800017" y="8797202"/>
            <a:ext cx="369584" cy="174713"/>
          </a:xfrm>
          <a:custGeom>
            <a:avLst/>
            <a:gdLst/>
            <a:ahLst/>
            <a:cxnLst/>
            <a:rect r="r" b="b" t="t" l="l"/>
            <a:pathLst>
              <a:path h="174713" w="369584">
                <a:moveTo>
                  <a:pt x="0" y="0"/>
                </a:moveTo>
                <a:lnTo>
                  <a:pt x="369584" y="0"/>
                </a:lnTo>
                <a:lnTo>
                  <a:pt x="369584" y="174713"/>
                </a:lnTo>
                <a:lnTo>
                  <a:pt x="0" y="17471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156940" y="5882848"/>
            <a:ext cx="4167054" cy="957772"/>
            <a:chOff x="0" y="0"/>
            <a:chExt cx="1768157" cy="4064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768157" cy="406400"/>
            </a:xfrm>
            <a:custGeom>
              <a:avLst/>
              <a:gdLst/>
              <a:ahLst/>
              <a:cxnLst/>
              <a:rect r="r" b="b" t="t" l="l"/>
              <a:pathLst>
                <a:path h="406400" w="1768157">
                  <a:moveTo>
                    <a:pt x="1564957" y="0"/>
                  </a:moveTo>
                  <a:cubicBezTo>
                    <a:pt x="1677182" y="0"/>
                    <a:pt x="1768157" y="90976"/>
                    <a:pt x="1768157" y="203200"/>
                  </a:cubicBezTo>
                  <a:cubicBezTo>
                    <a:pt x="1768157" y="315424"/>
                    <a:pt x="1677182" y="406400"/>
                    <a:pt x="1564957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32A64">
                    <a:alpha val="100000"/>
                  </a:srgbClr>
                </a:gs>
                <a:gs pos="100000">
                  <a:srgbClr val="414C94">
                    <a:alpha val="100000"/>
                  </a:srgbClr>
                </a:gs>
              </a:gsLst>
              <a:lin ang="0"/>
            </a:gra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768157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83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6475393" y="5894505"/>
            <a:ext cx="5223064" cy="957772"/>
            <a:chOff x="0" y="0"/>
            <a:chExt cx="2216242" cy="4064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216242" cy="406400"/>
            </a:xfrm>
            <a:custGeom>
              <a:avLst/>
              <a:gdLst/>
              <a:ahLst/>
              <a:cxnLst/>
              <a:rect r="r" b="b" t="t" l="l"/>
              <a:pathLst>
                <a:path h="406400" w="2216242">
                  <a:moveTo>
                    <a:pt x="2013042" y="0"/>
                  </a:moveTo>
                  <a:cubicBezTo>
                    <a:pt x="2125266" y="0"/>
                    <a:pt x="2216242" y="90976"/>
                    <a:pt x="2216242" y="203200"/>
                  </a:cubicBezTo>
                  <a:cubicBezTo>
                    <a:pt x="2216242" y="315424"/>
                    <a:pt x="2125266" y="406400"/>
                    <a:pt x="2013042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32A64">
                    <a:alpha val="100000"/>
                  </a:srgbClr>
                </a:gs>
                <a:gs pos="100000">
                  <a:srgbClr val="414C94">
                    <a:alpha val="100000"/>
                  </a:srgbClr>
                </a:gs>
              </a:gsLst>
              <a:lin ang="0"/>
            </a:gra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2216242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83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2706453" y="5862059"/>
            <a:ext cx="4424607" cy="957772"/>
            <a:chOff x="0" y="0"/>
            <a:chExt cx="1877442" cy="4064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877442" cy="406400"/>
            </a:xfrm>
            <a:custGeom>
              <a:avLst/>
              <a:gdLst/>
              <a:ahLst/>
              <a:cxnLst/>
              <a:rect r="r" b="b" t="t" l="l"/>
              <a:pathLst>
                <a:path h="406400" w="1877442">
                  <a:moveTo>
                    <a:pt x="1674242" y="0"/>
                  </a:moveTo>
                  <a:cubicBezTo>
                    <a:pt x="1786466" y="0"/>
                    <a:pt x="1877442" y="90976"/>
                    <a:pt x="1877442" y="203200"/>
                  </a:cubicBezTo>
                  <a:cubicBezTo>
                    <a:pt x="1877442" y="315424"/>
                    <a:pt x="1786466" y="406400"/>
                    <a:pt x="1674242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32A64">
                    <a:alpha val="100000"/>
                  </a:srgbClr>
                </a:gs>
                <a:gs pos="100000">
                  <a:srgbClr val="414C94">
                    <a:alpha val="100000"/>
                  </a:srgbClr>
                </a:gs>
              </a:gsLst>
              <a:lin ang="0"/>
            </a:gra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1877442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83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2226213" y="3704335"/>
            <a:ext cx="1537227" cy="1795063"/>
          </a:xfrm>
          <a:custGeom>
            <a:avLst/>
            <a:gdLst/>
            <a:ahLst/>
            <a:cxnLst/>
            <a:rect r="r" b="b" t="t" l="l"/>
            <a:pathLst>
              <a:path h="1795063" w="1537227">
                <a:moveTo>
                  <a:pt x="0" y="0"/>
                </a:moveTo>
                <a:lnTo>
                  <a:pt x="1537226" y="0"/>
                </a:lnTo>
                <a:lnTo>
                  <a:pt x="1537226" y="1795063"/>
                </a:lnTo>
                <a:lnTo>
                  <a:pt x="0" y="179506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8070758" y="8780522"/>
            <a:ext cx="1518989" cy="2556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97"/>
              </a:lnSpc>
            </a:pPr>
            <a:r>
              <a:rPr lang="en-US" sz="1997" b="tru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next slide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300724" y="1599114"/>
            <a:ext cx="1154372" cy="5157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57"/>
              </a:lnSpc>
            </a:pPr>
            <a:r>
              <a:rPr lang="en-US" sz="3145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18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5982904" y="494499"/>
            <a:ext cx="6185052" cy="9208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37"/>
              </a:lnSpc>
            </a:pPr>
            <a:r>
              <a:rPr lang="en-US" sz="7197" b="true">
                <a:solidFill>
                  <a:srgbClr val="FFFFFF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Materials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314668" y="6193619"/>
            <a:ext cx="3753249" cy="3518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05"/>
              </a:lnSpc>
            </a:pPr>
            <a:r>
              <a:rPr lang="en-US" b="true" sz="2742">
                <a:solidFill>
                  <a:srgbClr val="36E9FD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BREADBOARD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6260118" y="6214408"/>
            <a:ext cx="5630624" cy="3518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05"/>
              </a:lnSpc>
            </a:pPr>
            <a:r>
              <a:rPr lang="en-US" b="true" sz="2742">
                <a:solidFill>
                  <a:srgbClr val="36E9F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6 LEDS 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2787521" y="6214408"/>
            <a:ext cx="4262472" cy="3518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05"/>
              </a:lnSpc>
            </a:pPr>
            <a:r>
              <a:rPr lang="en-US" b="true" sz="2742">
                <a:solidFill>
                  <a:srgbClr val="36E9FD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2 RSPBERRY CAMERAS</a:t>
            </a:r>
          </a:p>
        </p:txBody>
      </p:sp>
      <p:grpSp>
        <p:nvGrpSpPr>
          <p:cNvPr name="Group 24" id="24"/>
          <p:cNvGrpSpPr/>
          <p:nvPr/>
        </p:nvGrpSpPr>
        <p:grpSpPr>
          <a:xfrm rot="0">
            <a:off x="1230963" y="2459497"/>
            <a:ext cx="4019008" cy="3078747"/>
            <a:chOff x="0" y="0"/>
            <a:chExt cx="590996" cy="45273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590996" cy="452730"/>
            </a:xfrm>
            <a:custGeom>
              <a:avLst/>
              <a:gdLst/>
              <a:ahLst/>
              <a:cxnLst/>
              <a:rect r="r" b="b" t="t" l="l"/>
              <a:pathLst>
                <a:path h="452730" w="590996">
                  <a:moveTo>
                    <a:pt x="38527" y="0"/>
                  </a:moveTo>
                  <a:lnTo>
                    <a:pt x="552469" y="0"/>
                  </a:lnTo>
                  <a:cubicBezTo>
                    <a:pt x="562687" y="0"/>
                    <a:pt x="572486" y="4059"/>
                    <a:pt x="579712" y="11284"/>
                  </a:cubicBezTo>
                  <a:cubicBezTo>
                    <a:pt x="586937" y="18509"/>
                    <a:pt x="590996" y="28309"/>
                    <a:pt x="590996" y="38527"/>
                  </a:cubicBezTo>
                  <a:lnTo>
                    <a:pt x="590996" y="414204"/>
                  </a:lnTo>
                  <a:cubicBezTo>
                    <a:pt x="590996" y="424422"/>
                    <a:pt x="586937" y="434221"/>
                    <a:pt x="579712" y="441446"/>
                  </a:cubicBezTo>
                  <a:cubicBezTo>
                    <a:pt x="572486" y="448671"/>
                    <a:pt x="562687" y="452730"/>
                    <a:pt x="552469" y="452730"/>
                  </a:cubicBezTo>
                  <a:lnTo>
                    <a:pt x="38527" y="452730"/>
                  </a:lnTo>
                  <a:cubicBezTo>
                    <a:pt x="28309" y="452730"/>
                    <a:pt x="18509" y="448671"/>
                    <a:pt x="11284" y="441446"/>
                  </a:cubicBezTo>
                  <a:cubicBezTo>
                    <a:pt x="4059" y="434221"/>
                    <a:pt x="0" y="424422"/>
                    <a:pt x="0" y="414204"/>
                  </a:cubicBezTo>
                  <a:lnTo>
                    <a:pt x="0" y="38527"/>
                  </a:lnTo>
                  <a:cubicBezTo>
                    <a:pt x="0" y="28309"/>
                    <a:pt x="4059" y="18509"/>
                    <a:pt x="11284" y="11284"/>
                  </a:cubicBezTo>
                  <a:cubicBezTo>
                    <a:pt x="18509" y="4059"/>
                    <a:pt x="28309" y="0"/>
                    <a:pt x="38527" y="0"/>
                  </a:cubicBezTo>
                  <a:close/>
                </a:path>
              </a:pathLst>
            </a:custGeom>
            <a:blipFill>
              <a:blip r:embed="rId7"/>
              <a:stretch>
                <a:fillRect l="0" t="-15270" r="0" b="-15270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26" id="26"/>
          <p:cNvGrpSpPr/>
          <p:nvPr/>
        </p:nvGrpSpPr>
        <p:grpSpPr>
          <a:xfrm rot="0">
            <a:off x="7175633" y="2459497"/>
            <a:ext cx="4019008" cy="3078747"/>
            <a:chOff x="0" y="0"/>
            <a:chExt cx="590996" cy="45273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590996" cy="452730"/>
            </a:xfrm>
            <a:custGeom>
              <a:avLst/>
              <a:gdLst/>
              <a:ahLst/>
              <a:cxnLst/>
              <a:rect r="r" b="b" t="t" l="l"/>
              <a:pathLst>
                <a:path h="452730" w="590996">
                  <a:moveTo>
                    <a:pt x="38527" y="0"/>
                  </a:moveTo>
                  <a:lnTo>
                    <a:pt x="552469" y="0"/>
                  </a:lnTo>
                  <a:cubicBezTo>
                    <a:pt x="562687" y="0"/>
                    <a:pt x="572486" y="4059"/>
                    <a:pt x="579712" y="11284"/>
                  </a:cubicBezTo>
                  <a:cubicBezTo>
                    <a:pt x="586937" y="18509"/>
                    <a:pt x="590996" y="28309"/>
                    <a:pt x="590996" y="38527"/>
                  </a:cubicBezTo>
                  <a:lnTo>
                    <a:pt x="590996" y="414204"/>
                  </a:lnTo>
                  <a:cubicBezTo>
                    <a:pt x="590996" y="424422"/>
                    <a:pt x="586937" y="434221"/>
                    <a:pt x="579712" y="441446"/>
                  </a:cubicBezTo>
                  <a:cubicBezTo>
                    <a:pt x="572486" y="448671"/>
                    <a:pt x="562687" y="452730"/>
                    <a:pt x="552469" y="452730"/>
                  </a:cubicBezTo>
                  <a:lnTo>
                    <a:pt x="38527" y="452730"/>
                  </a:lnTo>
                  <a:cubicBezTo>
                    <a:pt x="28309" y="452730"/>
                    <a:pt x="18509" y="448671"/>
                    <a:pt x="11284" y="441446"/>
                  </a:cubicBezTo>
                  <a:cubicBezTo>
                    <a:pt x="4059" y="434221"/>
                    <a:pt x="0" y="424422"/>
                    <a:pt x="0" y="414204"/>
                  </a:cubicBezTo>
                  <a:lnTo>
                    <a:pt x="0" y="38527"/>
                  </a:lnTo>
                  <a:cubicBezTo>
                    <a:pt x="0" y="28309"/>
                    <a:pt x="4059" y="18509"/>
                    <a:pt x="11284" y="11284"/>
                  </a:cubicBezTo>
                  <a:cubicBezTo>
                    <a:pt x="18509" y="4059"/>
                    <a:pt x="28309" y="0"/>
                    <a:pt x="38527" y="0"/>
                  </a:cubicBezTo>
                  <a:close/>
                </a:path>
              </a:pathLst>
            </a:custGeom>
            <a:blipFill>
              <a:blip r:embed="rId8"/>
              <a:stretch>
                <a:fillRect l="0" t="-7111" r="0" b="-7111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28" id="28"/>
          <p:cNvGrpSpPr/>
          <p:nvPr/>
        </p:nvGrpSpPr>
        <p:grpSpPr>
          <a:xfrm rot="0">
            <a:off x="12909253" y="2459497"/>
            <a:ext cx="4019008" cy="3078747"/>
            <a:chOff x="0" y="0"/>
            <a:chExt cx="590996" cy="45273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590996" cy="452730"/>
            </a:xfrm>
            <a:custGeom>
              <a:avLst/>
              <a:gdLst/>
              <a:ahLst/>
              <a:cxnLst/>
              <a:rect r="r" b="b" t="t" l="l"/>
              <a:pathLst>
                <a:path h="452730" w="590996">
                  <a:moveTo>
                    <a:pt x="38527" y="0"/>
                  </a:moveTo>
                  <a:lnTo>
                    <a:pt x="552469" y="0"/>
                  </a:lnTo>
                  <a:cubicBezTo>
                    <a:pt x="562687" y="0"/>
                    <a:pt x="572486" y="4059"/>
                    <a:pt x="579712" y="11284"/>
                  </a:cubicBezTo>
                  <a:cubicBezTo>
                    <a:pt x="586937" y="18509"/>
                    <a:pt x="590996" y="28309"/>
                    <a:pt x="590996" y="38527"/>
                  </a:cubicBezTo>
                  <a:lnTo>
                    <a:pt x="590996" y="414204"/>
                  </a:lnTo>
                  <a:cubicBezTo>
                    <a:pt x="590996" y="424422"/>
                    <a:pt x="586937" y="434221"/>
                    <a:pt x="579712" y="441446"/>
                  </a:cubicBezTo>
                  <a:cubicBezTo>
                    <a:pt x="572486" y="448671"/>
                    <a:pt x="562687" y="452730"/>
                    <a:pt x="552469" y="452730"/>
                  </a:cubicBezTo>
                  <a:lnTo>
                    <a:pt x="38527" y="452730"/>
                  </a:lnTo>
                  <a:cubicBezTo>
                    <a:pt x="28309" y="452730"/>
                    <a:pt x="18509" y="448671"/>
                    <a:pt x="11284" y="441446"/>
                  </a:cubicBezTo>
                  <a:cubicBezTo>
                    <a:pt x="4059" y="434221"/>
                    <a:pt x="0" y="424422"/>
                    <a:pt x="0" y="414204"/>
                  </a:cubicBezTo>
                  <a:lnTo>
                    <a:pt x="0" y="38527"/>
                  </a:lnTo>
                  <a:cubicBezTo>
                    <a:pt x="0" y="28309"/>
                    <a:pt x="4059" y="18509"/>
                    <a:pt x="11284" y="11284"/>
                  </a:cubicBezTo>
                  <a:cubicBezTo>
                    <a:pt x="18509" y="4059"/>
                    <a:pt x="28309" y="0"/>
                    <a:pt x="38527" y="0"/>
                  </a:cubicBezTo>
                  <a:close/>
                </a:path>
              </a:pathLst>
            </a:custGeom>
            <a:blipFill>
              <a:blip r:embed="rId9"/>
              <a:stretch>
                <a:fillRect l="0" t="-32296" r="0" b="0"/>
              </a:stretch>
            </a:blipFill>
            <a:ln cap="sq">
              <a:noFill/>
              <a:prstDash val="solid"/>
              <a:miter/>
            </a:ln>
          </p:spPr>
        </p:sp>
      </p:grpSp>
    </p:spTree>
  </p:cSld>
  <p:clrMapOvr>
    <a:masterClrMapping/>
  </p:clrMapOvr>
  <p:transition spd="fast">
    <p:fade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32A64">
                <a:alpha val="100000"/>
              </a:srgbClr>
            </a:gs>
            <a:gs pos="100000">
              <a:srgbClr val="414C94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314761">
            <a:off x="5680419" y="6404287"/>
            <a:ext cx="19149891" cy="6989710"/>
          </a:xfrm>
          <a:custGeom>
            <a:avLst/>
            <a:gdLst/>
            <a:ahLst/>
            <a:cxnLst/>
            <a:rect r="r" b="b" t="t" l="l"/>
            <a:pathLst>
              <a:path h="6989710" w="19149891">
                <a:moveTo>
                  <a:pt x="0" y="0"/>
                </a:moveTo>
                <a:lnTo>
                  <a:pt x="19149891" y="0"/>
                </a:lnTo>
                <a:lnTo>
                  <a:pt x="19149891" y="6989711"/>
                </a:lnTo>
                <a:lnTo>
                  <a:pt x="0" y="69897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0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1572293">
            <a:off x="3960635" y="-5525403"/>
            <a:ext cx="19149891" cy="6989710"/>
          </a:xfrm>
          <a:custGeom>
            <a:avLst/>
            <a:gdLst/>
            <a:ahLst/>
            <a:cxnLst/>
            <a:rect r="r" b="b" t="t" l="l"/>
            <a:pathLst>
              <a:path h="6989710" w="19149891">
                <a:moveTo>
                  <a:pt x="0" y="6989711"/>
                </a:moveTo>
                <a:lnTo>
                  <a:pt x="19149891" y="6989711"/>
                </a:lnTo>
                <a:lnTo>
                  <a:pt x="19149891" y="0"/>
                </a:lnTo>
                <a:lnTo>
                  <a:pt x="0" y="0"/>
                </a:lnTo>
                <a:lnTo>
                  <a:pt x="0" y="6989711"/>
                </a:lnTo>
                <a:close/>
              </a:path>
            </a:pathLst>
          </a:custGeom>
          <a:blipFill>
            <a:blip r:embed="rId2">
              <a:alphaModFix amt="80000"/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7471201" y="8470425"/>
            <a:ext cx="3427871" cy="787875"/>
            <a:chOff x="0" y="0"/>
            <a:chExt cx="1768157" cy="4064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768157" cy="406400"/>
            </a:xfrm>
            <a:custGeom>
              <a:avLst/>
              <a:gdLst/>
              <a:ahLst/>
              <a:cxnLst/>
              <a:rect r="r" b="b" t="t" l="l"/>
              <a:pathLst>
                <a:path h="406400" w="1768157">
                  <a:moveTo>
                    <a:pt x="1564957" y="0"/>
                  </a:moveTo>
                  <a:cubicBezTo>
                    <a:pt x="1677182" y="0"/>
                    <a:pt x="1768157" y="90976"/>
                    <a:pt x="1768157" y="203200"/>
                  </a:cubicBezTo>
                  <a:cubicBezTo>
                    <a:pt x="1768157" y="315424"/>
                    <a:pt x="1677182" y="406400"/>
                    <a:pt x="1564957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32A64">
                    <a:alpha val="100000"/>
                  </a:srgbClr>
                </a:gs>
                <a:gs pos="100000">
                  <a:srgbClr val="414C94">
                    <a:alpha val="100000"/>
                  </a:srgbClr>
                </a:gs>
              </a:gsLst>
              <a:lin ang="0"/>
            </a:gra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1768157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83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9800017" y="8797202"/>
            <a:ext cx="369584" cy="174713"/>
          </a:xfrm>
          <a:custGeom>
            <a:avLst/>
            <a:gdLst/>
            <a:ahLst/>
            <a:cxnLst/>
            <a:rect r="r" b="b" t="t" l="l"/>
            <a:pathLst>
              <a:path h="174713" w="369584">
                <a:moveTo>
                  <a:pt x="0" y="0"/>
                </a:moveTo>
                <a:lnTo>
                  <a:pt x="369584" y="0"/>
                </a:lnTo>
                <a:lnTo>
                  <a:pt x="369584" y="174713"/>
                </a:lnTo>
                <a:lnTo>
                  <a:pt x="0" y="17471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156940" y="5882848"/>
            <a:ext cx="4167054" cy="957772"/>
            <a:chOff x="0" y="0"/>
            <a:chExt cx="1768157" cy="4064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768157" cy="406400"/>
            </a:xfrm>
            <a:custGeom>
              <a:avLst/>
              <a:gdLst/>
              <a:ahLst/>
              <a:cxnLst/>
              <a:rect r="r" b="b" t="t" l="l"/>
              <a:pathLst>
                <a:path h="406400" w="1768157">
                  <a:moveTo>
                    <a:pt x="1564957" y="0"/>
                  </a:moveTo>
                  <a:cubicBezTo>
                    <a:pt x="1677182" y="0"/>
                    <a:pt x="1768157" y="90976"/>
                    <a:pt x="1768157" y="203200"/>
                  </a:cubicBezTo>
                  <a:cubicBezTo>
                    <a:pt x="1768157" y="315424"/>
                    <a:pt x="1677182" y="406400"/>
                    <a:pt x="1564957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32A64">
                    <a:alpha val="100000"/>
                  </a:srgbClr>
                </a:gs>
                <a:gs pos="100000">
                  <a:srgbClr val="414C94">
                    <a:alpha val="100000"/>
                  </a:srgbClr>
                </a:gs>
              </a:gsLst>
              <a:lin ang="0"/>
            </a:gra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768157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83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6475393" y="5894505"/>
            <a:ext cx="5223064" cy="957772"/>
            <a:chOff x="0" y="0"/>
            <a:chExt cx="2216242" cy="4064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216242" cy="406400"/>
            </a:xfrm>
            <a:custGeom>
              <a:avLst/>
              <a:gdLst/>
              <a:ahLst/>
              <a:cxnLst/>
              <a:rect r="r" b="b" t="t" l="l"/>
              <a:pathLst>
                <a:path h="406400" w="2216242">
                  <a:moveTo>
                    <a:pt x="2013042" y="0"/>
                  </a:moveTo>
                  <a:cubicBezTo>
                    <a:pt x="2125266" y="0"/>
                    <a:pt x="2216242" y="90976"/>
                    <a:pt x="2216242" y="203200"/>
                  </a:cubicBezTo>
                  <a:cubicBezTo>
                    <a:pt x="2216242" y="315424"/>
                    <a:pt x="2125266" y="406400"/>
                    <a:pt x="2013042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32A64">
                    <a:alpha val="100000"/>
                  </a:srgbClr>
                </a:gs>
                <a:gs pos="100000">
                  <a:srgbClr val="414C94">
                    <a:alpha val="100000"/>
                  </a:srgbClr>
                </a:gs>
              </a:gsLst>
              <a:lin ang="0"/>
            </a:gra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2216242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83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2706453" y="5862059"/>
            <a:ext cx="4424607" cy="957772"/>
            <a:chOff x="0" y="0"/>
            <a:chExt cx="1877442" cy="4064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877442" cy="406400"/>
            </a:xfrm>
            <a:custGeom>
              <a:avLst/>
              <a:gdLst/>
              <a:ahLst/>
              <a:cxnLst/>
              <a:rect r="r" b="b" t="t" l="l"/>
              <a:pathLst>
                <a:path h="406400" w="1877442">
                  <a:moveTo>
                    <a:pt x="1674242" y="0"/>
                  </a:moveTo>
                  <a:cubicBezTo>
                    <a:pt x="1786466" y="0"/>
                    <a:pt x="1877442" y="90976"/>
                    <a:pt x="1877442" y="203200"/>
                  </a:cubicBezTo>
                  <a:cubicBezTo>
                    <a:pt x="1877442" y="315424"/>
                    <a:pt x="1786466" y="406400"/>
                    <a:pt x="1674242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32A64">
                    <a:alpha val="100000"/>
                  </a:srgbClr>
                </a:gs>
                <a:gs pos="100000">
                  <a:srgbClr val="414C94">
                    <a:alpha val="100000"/>
                  </a:srgbClr>
                </a:gs>
              </a:gsLst>
              <a:lin ang="0"/>
            </a:gra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1877442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83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2226213" y="3704335"/>
            <a:ext cx="1537227" cy="1795063"/>
          </a:xfrm>
          <a:custGeom>
            <a:avLst/>
            <a:gdLst/>
            <a:ahLst/>
            <a:cxnLst/>
            <a:rect r="r" b="b" t="t" l="l"/>
            <a:pathLst>
              <a:path h="1795063" w="1537227">
                <a:moveTo>
                  <a:pt x="0" y="0"/>
                </a:moveTo>
                <a:lnTo>
                  <a:pt x="1537226" y="0"/>
                </a:lnTo>
                <a:lnTo>
                  <a:pt x="1537226" y="1795063"/>
                </a:lnTo>
                <a:lnTo>
                  <a:pt x="0" y="179506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8070758" y="8780522"/>
            <a:ext cx="1518989" cy="2556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97"/>
              </a:lnSpc>
            </a:pPr>
            <a:r>
              <a:rPr lang="en-US" sz="1997" b="tru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next slide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300724" y="1599114"/>
            <a:ext cx="1154372" cy="5157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57"/>
              </a:lnSpc>
            </a:pPr>
            <a:r>
              <a:rPr lang="en-US" sz="3145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19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5982904" y="494499"/>
            <a:ext cx="6185052" cy="9208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37"/>
              </a:lnSpc>
            </a:pPr>
            <a:r>
              <a:rPr lang="en-US" sz="7197" b="true">
                <a:solidFill>
                  <a:srgbClr val="FFFFFF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Materials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314668" y="6193619"/>
            <a:ext cx="3753249" cy="3518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05"/>
              </a:lnSpc>
            </a:pPr>
            <a:r>
              <a:rPr lang="en-US" b="true" sz="2742">
                <a:solidFill>
                  <a:srgbClr val="36E9FD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JUPMBERS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6260118" y="6214408"/>
            <a:ext cx="5630624" cy="3518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05"/>
              </a:lnSpc>
            </a:pPr>
            <a:r>
              <a:rPr lang="en-US" b="true" sz="2742">
                <a:solidFill>
                  <a:srgbClr val="36E9FD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THICK PAPER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2787521" y="6214408"/>
            <a:ext cx="4262472" cy="3518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05"/>
              </a:lnSpc>
            </a:pPr>
            <a:r>
              <a:rPr lang="en-US" b="true" sz="2742">
                <a:solidFill>
                  <a:srgbClr val="36E9FD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MACET CARS</a:t>
            </a:r>
          </a:p>
        </p:txBody>
      </p:sp>
      <p:grpSp>
        <p:nvGrpSpPr>
          <p:cNvPr name="Group 24" id="24"/>
          <p:cNvGrpSpPr/>
          <p:nvPr/>
        </p:nvGrpSpPr>
        <p:grpSpPr>
          <a:xfrm rot="0">
            <a:off x="1230963" y="2459497"/>
            <a:ext cx="4019008" cy="3078747"/>
            <a:chOff x="0" y="0"/>
            <a:chExt cx="590996" cy="45273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590996" cy="452730"/>
            </a:xfrm>
            <a:custGeom>
              <a:avLst/>
              <a:gdLst/>
              <a:ahLst/>
              <a:cxnLst/>
              <a:rect r="r" b="b" t="t" l="l"/>
              <a:pathLst>
                <a:path h="452730" w="590996">
                  <a:moveTo>
                    <a:pt x="38527" y="0"/>
                  </a:moveTo>
                  <a:lnTo>
                    <a:pt x="552469" y="0"/>
                  </a:lnTo>
                  <a:cubicBezTo>
                    <a:pt x="562687" y="0"/>
                    <a:pt x="572486" y="4059"/>
                    <a:pt x="579712" y="11284"/>
                  </a:cubicBezTo>
                  <a:cubicBezTo>
                    <a:pt x="586937" y="18509"/>
                    <a:pt x="590996" y="28309"/>
                    <a:pt x="590996" y="38527"/>
                  </a:cubicBezTo>
                  <a:lnTo>
                    <a:pt x="590996" y="414204"/>
                  </a:lnTo>
                  <a:cubicBezTo>
                    <a:pt x="590996" y="424422"/>
                    <a:pt x="586937" y="434221"/>
                    <a:pt x="579712" y="441446"/>
                  </a:cubicBezTo>
                  <a:cubicBezTo>
                    <a:pt x="572486" y="448671"/>
                    <a:pt x="562687" y="452730"/>
                    <a:pt x="552469" y="452730"/>
                  </a:cubicBezTo>
                  <a:lnTo>
                    <a:pt x="38527" y="452730"/>
                  </a:lnTo>
                  <a:cubicBezTo>
                    <a:pt x="28309" y="452730"/>
                    <a:pt x="18509" y="448671"/>
                    <a:pt x="11284" y="441446"/>
                  </a:cubicBezTo>
                  <a:cubicBezTo>
                    <a:pt x="4059" y="434221"/>
                    <a:pt x="0" y="424422"/>
                    <a:pt x="0" y="414204"/>
                  </a:cubicBezTo>
                  <a:lnTo>
                    <a:pt x="0" y="38527"/>
                  </a:lnTo>
                  <a:cubicBezTo>
                    <a:pt x="0" y="28309"/>
                    <a:pt x="4059" y="18509"/>
                    <a:pt x="11284" y="11284"/>
                  </a:cubicBezTo>
                  <a:cubicBezTo>
                    <a:pt x="18509" y="4059"/>
                    <a:pt x="28309" y="0"/>
                    <a:pt x="38527" y="0"/>
                  </a:cubicBezTo>
                  <a:close/>
                </a:path>
              </a:pathLst>
            </a:custGeom>
            <a:blipFill>
              <a:blip r:embed="rId7"/>
              <a:stretch>
                <a:fillRect l="0" t="-11430" r="0" b="-11430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26" id="26"/>
          <p:cNvGrpSpPr/>
          <p:nvPr/>
        </p:nvGrpSpPr>
        <p:grpSpPr>
          <a:xfrm rot="0">
            <a:off x="7175633" y="2459497"/>
            <a:ext cx="4019008" cy="3078747"/>
            <a:chOff x="0" y="0"/>
            <a:chExt cx="590996" cy="45273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590996" cy="452730"/>
            </a:xfrm>
            <a:custGeom>
              <a:avLst/>
              <a:gdLst/>
              <a:ahLst/>
              <a:cxnLst/>
              <a:rect r="r" b="b" t="t" l="l"/>
              <a:pathLst>
                <a:path h="452730" w="590996">
                  <a:moveTo>
                    <a:pt x="38527" y="0"/>
                  </a:moveTo>
                  <a:lnTo>
                    <a:pt x="552469" y="0"/>
                  </a:lnTo>
                  <a:cubicBezTo>
                    <a:pt x="562687" y="0"/>
                    <a:pt x="572486" y="4059"/>
                    <a:pt x="579712" y="11284"/>
                  </a:cubicBezTo>
                  <a:cubicBezTo>
                    <a:pt x="586937" y="18509"/>
                    <a:pt x="590996" y="28309"/>
                    <a:pt x="590996" y="38527"/>
                  </a:cubicBezTo>
                  <a:lnTo>
                    <a:pt x="590996" y="414204"/>
                  </a:lnTo>
                  <a:cubicBezTo>
                    <a:pt x="590996" y="424422"/>
                    <a:pt x="586937" y="434221"/>
                    <a:pt x="579712" y="441446"/>
                  </a:cubicBezTo>
                  <a:cubicBezTo>
                    <a:pt x="572486" y="448671"/>
                    <a:pt x="562687" y="452730"/>
                    <a:pt x="552469" y="452730"/>
                  </a:cubicBezTo>
                  <a:lnTo>
                    <a:pt x="38527" y="452730"/>
                  </a:lnTo>
                  <a:cubicBezTo>
                    <a:pt x="28309" y="452730"/>
                    <a:pt x="18509" y="448671"/>
                    <a:pt x="11284" y="441446"/>
                  </a:cubicBezTo>
                  <a:cubicBezTo>
                    <a:pt x="4059" y="434221"/>
                    <a:pt x="0" y="424422"/>
                    <a:pt x="0" y="414204"/>
                  </a:cubicBezTo>
                  <a:lnTo>
                    <a:pt x="0" y="38527"/>
                  </a:lnTo>
                  <a:cubicBezTo>
                    <a:pt x="0" y="28309"/>
                    <a:pt x="4059" y="18509"/>
                    <a:pt x="11284" y="11284"/>
                  </a:cubicBezTo>
                  <a:cubicBezTo>
                    <a:pt x="18509" y="4059"/>
                    <a:pt x="28309" y="0"/>
                    <a:pt x="38527" y="0"/>
                  </a:cubicBezTo>
                  <a:close/>
                </a:path>
              </a:pathLst>
            </a:custGeom>
            <a:blipFill>
              <a:blip r:embed="rId8"/>
              <a:stretch>
                <a:fillRect l="0" t="-21915" r="0" b="-946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28" id="28"/>
          <p:cNvGrpSpPr/>
          <p:nvPr/>
        </p:nvGrpSpPr>
        <p:grpSpPr>
          <a:xfrm rot="0">
            <a:off x="12909253" y="2459497"/>
            <a:ext cx="4019008" cy="3078747"/>
            <a:chOff x="0" y="0"/>
            <a:chExt cx="590996" cy="45273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590996" cy="452730"/>
            </a:xfrm>
            <a:custGeom>
              <a:avLst/>
              <a:gdLst/>
              <a:ahLst/>
              <a:cxnLst/>
              <a:rect r="r" b="b" t="t" l="l"/>
              <a:pathLst>
                <a:path h="452730" w="590996">
                  <a:moveTo>
                    <a:pt x="38527" y="0"/>
                  </a:moveTo>
                  <a:lnTo>
                    <a:pt x="552469" y="0"/>
                  </a:lnTo>
                  <a:cubicBezTo>
                    <a:pt x="562687" y="0"/>
                    <a:pt x="572486" y="4059"/>
                    <a:pt x="579712" y="11284"/>
                  </a:cubicBezTo>
                  <a:cubicBezTo>
                    <a:pt x="586937" y="18509"/>
                    <a:pt x="590996" y="28309"/>
                    <a:pt x="590996" y="38527"/>
                  </a:cubicBezTo>
                  <a:lnTo>
                    <a:pt x="590996" y="414204"/>
                  </a:lnTo>
                  <a:cubicBezTo>
                    <a:pt x="590996" y="424422"/>
                    <a:pt x="586937" y="434221"/>
                    <a:pt x="579712" y="441446"/>
                  </a:cubicBezTo>
                  <a:cubicBezTo>
                    <a:pt x="572486" y="448671"/>
                    <a:pt x="562687" y="452730"/>
                    <a:pt x="552469" y="452730"/>
                  </a:cubicBezTo>
                  <a:lnTo>
                    <a:pt x="38527" y="452730"/>
                  </a:lnTo>
                  <a:cubicBezTo>
                    <a:pt x="28309" y="452730"/>
                    <a:pt x="18509" y="448671"/>
                    <a:pt x="11284" y="441446"/>
                  </a:cubicBezTo>
                  <a:cubicBezTo>
                    <a:pt x="4059" y="434221"/>
                    <a:pt x="0" y="424422"/>
                    <a:pt x="0" y="414204"/>
                  </a:cubicBezTo>
                  <a:lnTo>
                    <a:pt x="0" y="38527"/>
                  </a:lnTo>
                  <a:cubicBezTo>
                    <a:pt x="0" y="28309"/>
                    <a:pt x="4059" y="18509"/>
                    <a:pt x="11284" y="11284"/>
                  </a:cubicBezTo>
                  <a:cubicBezTo>
                    <a:pt x="18509" y="4059"/>
                    <a:pt x="28309" y="0"/>
                    <a:pt x="38527" y="0"/>
                  </a:cubicBezTo>
                  <a:close/>
                </a:path>
              </a:pathLst>
            </a:custGeom>
            <a:blipFill>
              <a:blip r:embed="rId9"/>
              <a:stretch>
                <a:fillRect l="-10320" t="0" r="-10320" b="0"/>
              </a:stretch>
            </a:blipFill>
            <a:ln cap="sq">
              <a:noFill/>
              <a:prstDash val="solid"/>
              <a:miter/>
            </a:ln>
          </p:spPr>
        </p:sp>
      </p:grpSp>
    </p:spTree>
  </p:cSld>
  <p:clrMapOvr>
    <a:masterClrMapping/>
  </p:clrMapOvr>
  <p:transition spd="fast"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DAGRfwjh-t8</dc:identifier>
  <dcterms:modified xsi:type="dcterms:W3CDTF">2011-08-01T06:04:30Z</dcterms:modified>
  <cp:revision>1</cp:revision>
  <dc:title>Blue Modern Gradient IT Solutions &amp; Technology Presentation</dc:title>
</cp:coreProperties>
</file>